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3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77" r:id="rId2"/>
    <p:sldId id="269" r:id="rId3"/>
    <p:sldId id="368" r:id="rId4"/>
    <p:sldId id="369" r:id="rId5"/>
    <p:sldId id="370" r:id="rId6"/>
    <p:sldId id="274" r:id="rId7"/>
    <p:sldId id="425" r:id="rId8"/>
    <p:sldId id="421" r:id="rId9"/>
    <p:sldId id="389" r:id="rId10"/>
    <p:sldId id="390" r:id="rId11"/>
    <p:sldId id="275" r:id="rId12"/>
    <p:sldId id="277" r:id="rId13"/>
    <p:sldId id="278" r:id="rId14"/>
    <p:sldId id="422" r:id="rId15"/>
    <p:sldId id="423" r:id="rId16"/>
    <p:sldId id="424" r:id="rId17"/>
    <p:sldId id="280" r:id="rId18"/>
    <p:sldId id="396" r:id="rId19"/>
    <p:sldId id="279" r:id="rId20"/>
    <p:sldId id="372" r:id="rId21"/>
    <p:sldId id="419" r:id="rId22"/>
    <p:sldId id="420" r:id="rId23"/>
    <p:sldId id="371" r:id="rId24"/>
    <p:sldId id="283" r:id="rId25"/>
    <p:sldId id="391" r:id="rId26"/>
    <p:sldId id="431" r:id="rId27"/>
    <p:sldId id="433" r:id="rId28"/>
    <p:sldId id="429" r:id="rId29"/>
    <p:sldId id="401" r:id="rId30"/>
    <p:sldId id="435" r:id="rId31"/>
    <p:sldId id="426" r:id="rId32"/>
    <p:sldId id="427" r:id="rId33"/>
    <p:sldId id="434" r:id="rId34"/>
    <p:sldId id="436" r:id="rId35"/>
    <p:sldId id="441" r:id="rId36"/>
    <p:sldId id="440" r:id="rId37"/>
    <p:sldId id="438" r:id="rId38"/>
    <p:sldId id="439" r:id="rId39"/>
    <p:sldId id="437" r:id="rId40"/>
    <p:sldId id="443" r:id="rId41"/>
    <p:sldId id="367" r:id="rId42"/>
    <p:sldId id="273" r:id="rId43"/>
    <p:sldId id="444" r:id="rId44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CC"/>
    <a:srgbClr val="FF9900"/>
    <a:srgbClr val="FFFFDD"/>
    <a:srgbClr val="333333"/>
    <a:srgbClr val="FF6600"/>
    <a:srgbClr val="F9F6BF"/>
    <a:srgbClr val="CC3300"/>
    <a:srgbClr val="E3F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94856" autoAdjust="0"/>
  </p:normalViewPr>
  <p:slideViewPr>
    <p:cSldViewPr>
      <p:cViewPr varScale="1">
        <p:scale>
          <a:sx n="83" d="100"/>
          <a:sy n="83" d="100"/>
        </p:scale>
        <p:origin x="595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-74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479D9AA-4C5B-49B2-A539-E6EB9E5455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8038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8397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622 d.C.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830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Nel 632 il profeta rivolse ai fedeli il “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discorso del commiato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proclamando la sacralità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del territorio della Mecca.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L'improvviso aggravarsi della malattia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impedì di continuare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nel suo compito, che fu affidato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 fedelissimo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alt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655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morì a 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l’8 giugno del 632 </a:t>
            </a: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succedette il suo fedele amico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-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che divenne il primo califfo,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cioè “successore” del Profeta.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111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cupola verde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5355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Medina tomba di Maometto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511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nel 632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l’anno della morte del profeta Maometto, il fondatore dell’islam. Le tribù arabe che lo seguivano si divisero sulla questione di chi avrebbe dovuto ereditare quella che a tutti gli effetti era una carica sia politica che religiosa. La maggioranza dei suoi seguaci, che sarebbero in seguito divenuti noti come sunniti e che oggi rappresentano l’80 per cento dei musulmani, appoggiarono Abu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7382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nel 632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l’anno della morte del profeta Maometto, il fondatore dell’islam. Le tribù arabe che lo seguivano si divisero sulla questione di chi avrebbe dovuto ereditare quella che a tutti gli effetti era una carica sia politica che religiosa. La maggioranza dei suoi seguaci, che sarebbero in seguito divenuti noti come sunniti e che oggi rappresentano l’80 per cento dei musulmani, appoggiarono Abu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82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morì a 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l’8 giugno del 632 </a:t>
            </a: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succedette il suo fedele amico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-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che divenne il primo califfo,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cioè “successore” del Profeta.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077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morì a </a:t>
            </a: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l’8 giugno del 632 </a:t>
            </a:r>
            <a:r>
              <a:rPr lang="it-IT" alt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Gli succedette il suo fedele amico </a:t>
            </a:r>
            <a:r>
              <a:rPr lang="it-IT" altLang="it-I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Abu - </a:t>
            </a:r>
            <a:r>
              <a:rPr lang="it-IT" altLang="it-IT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che divenne il primo califfo,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cioè “successore” del Profeta.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7553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B2EBDC-E982-4EE4-BE30-3E349A728027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286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Nascita</a:t>
            </a:r>
            <a:r>
              <a:rPr lang="it-IT" baseline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Maometto in una miniatura turca (XVI sec.) </a:t>
            </a:r>
            <a:r>
              <a:rPr lang="it-IT" baseline="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Instambul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293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6757-A91F-4631-AF23-AA0263CABBB3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1200" b="1" dirty="0" smtClean="0"/>
              <a:t>Dio si è rivelato ad Abramo (1850 a.C.)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1200" b="1" dirty="0" smtClean="0"/>
              <a:t>da Abramo discendono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2000" b="1" dirty="0" smtClean="0"/>
              <a:t>Ismailiti,  Ebrei  e Cristiani</a:t>
            </a:r>
            <a:r>
              <a:rPr lang="it-IT" altLang="it-IT" sz="1200" b="1" dirty="0" smtClean="0"/>
              <a:t>.</a:t>
            </a:r>
          </a:p>
          <a:p>
            <a:pPr>
              <a:lnSpc>
                <a:spcPct val="120000"/>
              </a:lnSpc>
              <a:buFontTx/>
              <a:buNone/>
            </a:pPr>
            <a:endParaRPr lang="it-IT" altLang="it-IT" sz="400" b="1" dirty="0" smtClean="0"/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Dio ha dato tre rivelazioni da cui sono nate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le tre diverse religioni: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400" b="1" dirty="0" smtClean="0"/>
              <a:t>Ebraismo, Cristianesimo ed Islam</a:t>
            </a:r>
            <a:r>
              <a:rPr lang="it-IT" altLang="it-IT" sz="1200" b="1" dirty="0" smtClean="0"/>
              <a:t>.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L'ultima rivelazione in senso cronologico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è quella data a Maometto.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Questo fatto viene interpretato dai Musulmani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 come il compimento di tutta la rivelazione divina: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le prime due rivelazioni </a:t>
            </a:r>
            <a:r>
              <a:rPr lang="it-IT" altLang="it-IT" sz="1200" i="1" dirty="0" smtClean="0"/>
              <a:t>sarebbero</a:t>
            </a:r>
            <a:r>
              <a:rPr lang="it-IT" altLang="it-IT" sz="1200" dirty="0" smtClean="0"/>
              <a:t> incomplete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e ad esse, gli ebrei e i cristiani,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it-IT" altLang="it-IT" sz="1200" dirty="0" smtClean="0"/>
              <a:t>non avrebbero risposto con la dovuta osservanza. 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97041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06757-A91F-4631-AF23-AA0263CABBB3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9787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Nascita</a:t>
            </a:r>
            <a:r>
              <a:rPr lang="it-IT" baseline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Maometto in una miniatura turca (XVI sec.) </a:t>
            </a:r>
            <a:r>
              <a:rPr lang="it-IT" baseline="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Instambul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793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Da giovane Maometto era un commerciante;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fu scelto come agente d'affari da una ricca vedova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nome </a:t>
            </a:r>
            <a:r>
              <a:rPr lang="it-IT" alt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Khadigiah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che poi la sposò a 25 anni dandogli sette figlie. </a:t>
            </a:r>
          </a:p>
          <a:p>
            <a:pPr algn="ctr">
              <a:lnSpc>
                <a:spcPct val="130000"/>
              </a:lnSpc>
              <a:buFontTx/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altLang="it-IT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Khadigiah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morì,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ebbe nove mogli e molte figlie.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511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Maometto con il volto velato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2359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Anche se Maometto affermava che il suo unico miracolo era la rivelazione del Corano</a:t>
            </a:r>
          </a:p>
          <a:p>
            <a:r>
              <a:rPr lang="it-IT" dirty="0" smtClean="0"/>
              <a:t>Nella sua vita si narra il prodigio dell’acqua,  della luna divisa in due metà</a:t>
            </a:r>
          </a:p>
          <a:p>
            <a:r>
              <a:rPr lang="it-IT" dirty="0" smtClean="0"/>
              <a:t>Il prodigio più grande è l’estasi mistica</a:t>
            </a:r>
            <a:r>
              <a:rPr lang="it-IT" baseline="0" dirty="0" smtClean="0"/>
              <a:t> nel 620, anno in cui morì la moglie </a:t>
            </a:r>
            <a:r>
              <a:rPr lang="it-IT" baseline="0" dirty="0" err="1" smtClean="0"/>
              <a:t>Khadiglia</a:t>
            </a:r>
            <a:endParaRPr lang="it-IT" baseline="0" dirty="0" smtClean="0"/>
          </a:p>
          <a:p>
            <a:r>
              <a:rPr lang="it-IT" baseline="0" dirty="0" smtClean="0"/>
              <a:t>Maometto viene rapito dall’angelo Gabriele  sul cavallo di nome </a:t>
            </a:r>
            <a:r>
              <a:rPr lang="it-IT" baseline="0" dirty="0" err="1" smtClean="0"/>
              <a:t>BaraK</a:t>
            </a:r>
            <a:r>
              <a:rPr lang="it-IT" baseline="0" dirty="0" smtClean="0"/>
              <a:t> e portato dalla Mecca a </a:t>
            </a:r>
            <a:r>
              <a:rPr lang="it-IT" baseline="0" dirty="0" err="1" smtClean="0"/>
              <a:t>gerusalemme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117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Anche se Maometto affermava che il suo unico miracolo era la rivelazione del Corano</a:t>
            </a:r>
          </a:p>
          <a:p>
            <a:r>
              <a:rPr lang="it-IT" dirty="0" smtClean="0"/>
              <a:t>Nella sua vita si narra il prodigio dell’acqua,  della luna divisa in due metà</a:t>
            </a:r>
          </a:p>
          <a:p>
            <a:r>
              <a:rPr lang="it-IT" dirty="0" smtClean="0"/>
              <a:t>Il prodigio più grande è l’estasi mistica</a:t>
            </a:r>
            <a:r>
              <a:rPr lang="it-IT" baseline="0" dirty="0" smtClean="0"/>
              <a:t> nel 620, anno in cui morì la moglie </a:t>
            </a:r>
            <a:r>
              <a:rPr lang="it-IT" baseline="0" dirty="0" err="1" smtClean="0"/>
              <a:t>Khadiglia</a:t>
            </a:r>
            <a:endParaRPr lang="it-IT" baseline="0" dirty="0" smtClean="0"/>
          </a:p>
          <a:p>
            <a:r>
              <a:rPr lang="it-IT" baseline="0" dirty="0" smtClean="0"/>
              <a:t>Maometto viene rapito dall’angelo Gabriele  sul cavallo di nome </a:t>
            </a:r>
            <a:r>
              <a:rPr lang="it-IT" baseline="0" dirty="0" err="1" smtClean="0"/>
              <a:t>BaraK</a:t>
            </a:r>
            <a:r>
              <a:rPr lang="it-IT" baseline="0" dirty="0" smtClean="0"/>
              <a:t> e portato dalla Mecca a </a:t>
            </a:r>
            <a:r>
              <a:rPr lang="it-IT" baseline="0" dirty="0" err="1" smtClean="0"/>
              <a:t>gerusalemme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771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Mecca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9D9AA-4C5B-49B2-A539-E6EB9E54554E}" type="slidenum">
              <a:rPr lang="it-IT" altLang="it-IT" smtClean="0"/>
              <a:pPr/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8128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5ECC4-A152-402D-9130-E36C544F3309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980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9637-221B-4ACC-953C-8F203145C94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8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95E9D-1057-4F39-9896-4B58DC818F6D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1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137E7-C1DC-4406-A451-5D0381637F9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81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D85C5-E1B8-40D7-8DD3-9F36E6844EF6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3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84CA-5357-4FB2-9950-4E5180645F0B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48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0FE75-3E8F-4DF1-ACAF-E55C5FB804C3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64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9C48-AF39-4C01-832E-6200DB51EE3A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26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CBBB4-55E7-4C8C-B255-6CED2FFCC84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2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A323-0BA0-4E60-A323-AC772E5A7DE4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70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4B2D-DB88-4AE1-97A3-91B92EB4FD75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14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15237-6E68-4904-AD8C-13681432593C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0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4F6F6-CFDB-44A0-99DB-D6BA1F7E6C6F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992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563Ow09ON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7606" y="1556792"/>
            <a:ext cx="7776789" cy="143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6000" b="1" dirty="0" smtClean="0">
                <a:solidFill>
                  <a:schemeClr val="bg1"/>
                </a:solidFill>
              </a:rPr>
              <a:t>Ma chi è Maometto?</a:t>
            </a:r>
            <a:endParaRPr lang="it-IT" altLang="it-IT" sz="60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7368" y="5661248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altLang="it-IT" b="1" dirty="0"/>
              <a:t>Video presentazione link  </a:t>
            </a:r>
            <a:r>
              <a:rPr lang="it-IT" altLang="it-IT" b="1" dirty="0">
                <a:hlinkClick r:id="rId3"/>
              </a:rPr>
              <a:t>https://www.youtube.com/watch?v=J563Ow09ON0</a:t>
            </a:r>
            <a:r>
              <a:rPr lang="it-IT" altLang="it-IT" b="1" dirty="0"/>
              <a:t>  </a:t>
            </a:r>
            <a:br>
              <a:rPr lang="it-IT" altLang="it-IT" b="1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84037" y="1070738"/>
            <a:ext cx="9423926" cy="47165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it-IT" altLang="it-IT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sin da giovane,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amava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la solitudine e la meditazione. </a:t>
            </a:r>
          </a:p>
          <a:p>
            <a:pPr algn="ctr">
              <a:lnSpc>
                <a:spcPct val="100000"/>
              </a:lnSpc>
              <a:buFontTx/>
              <a:buNone/>
            </a:pPr>
            <a:endParaRPr lang="it-IT" altLang="it-IT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Parlò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sempre con rispetto di Gesù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cui però non accettò la crocifissione. 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it-IT" alt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musulmani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credono che Gesù sia stato crocifisso.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25975" y="584684"/>
            <a:ext cx="10540050" cy="56886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FontTx/>
              <a:buNone/>
            </a:pPr>
            <a:endParaRPr lang="it-IT" altLang="it-IT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 circa quarant’anni, verso il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610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narra che 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Maometto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apparve </a:t>
            </a: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l’angelo 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Gabriele (</a:t>
            </a:r>
            <a:r>
              <a:rPr lang="it-IT" altLang="it-IT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Jibrail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iniziò a dettargli le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prime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rivelazioni da Dio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” del Corano.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Proseguiranno fino alla sua morte nel 632.</a:t>
            </a:r>
          </a:p>
          <a:p>
            <a:pPr algn="ctr">
              <a:lnSpc>
                <a:spcPct val="120000"/>
              </a:lnSpc>
              <a:buFontTx/>
              <a:buNone/>
            </a:pPr>
            <a:endParaRPr lang="it-IT" alt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Quel libro diventerà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testo sacro dell’islamismo: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Corano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Qur'an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che significa «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l’Annuncio»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250px-Miniatura_Maomett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10" y="2259120"/>
            <a:ext cx="3905981" cy="4500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27648" y="365533"/>
            <a:ext cx="6336704" cy="1655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35000"/>
              </a:lnSpc>
              <a:spcAft>
                <a:spcPts val="0"/>
              </a:spcAft>
            </a:pP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L’arcangelo Gabriele</a:t>
            </a:r>
            <a:b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rivela a Maometto il Corano.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15880" y="4149080"/>
            <a:ext cx="648072" cy="793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3575720" y="3918858"/>
            <a:ext cx="1800200" cy="5902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407368" y="3068960"/>
            <a:ext cx="3775393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/>
              <a:t>Maometto con il volto </a:t>
            </a:r>
            <a:r>
              <a:rPr lang="it-IT" dirty="0" smtClean="0"/>
              <a:t>velato</a:t>
            </a:r>
          </a:p>
          <a:p>
            <a:pPr algn="ctr"/>
            <a:r>
              <a:rPr lang="it-IT" dirty="0"/>
              <a:t>p</a:t>
            </a:r>
            <a:r>
              <a:rPr lang="it-IT" dirty="0" smtClean="0"/>
              <a:t>er rispetto verso la sua immagine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13465" y="1250845"/>
            <a:ext cx="8965070" cy="4356311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 primi a credere in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Maometto furono: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la moglie </a:t>
            </a:r>
            <a:r>
              <a:rPr lang="it-IT" b="1" dirty="0" err="1"/>
              <a:t>Khadija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cugino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‘Ali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saggio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Abu </a:t>
            </a:r>
            <a:r>
              <a:rPr lang="it-IT" alt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Bakr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mercante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notaio della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Mecca</a:t>
            </a:r>
            <a:endParaRPr lang="it-IT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servo adottato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Zaid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Tali uomini diventeranno suoi successori dopo la sua morte.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91000" y="428179"/>
            <a:ext cx="9010001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/>
              <a:t>Maometto </a:t>
            </a:r>
            <a:r>
              <a:rPr lang="it-IT" sz="2400" dirty="0"/>
              <a:t>affermava che il suo unico miracolo </a:t>
            </a:r>
            <a:endParaRPr lang="it-IT" sz="2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era </a:t>
            </a:r>
            <a:r>
              <a:rPr lang="it-IT" sz="2400" dirty="0"/>
              <a:t>la rivelazione del </a:t>
            </a:r>
            <a:r>
              <a:rPr lang="it-IT" sz="2400" dirty="0" smtClean="0"/>
              <a:t>Corano.</a:t>
            </a:r>
            <a:endParaRPr lang="it-IT" sz="2400" dirty="0"/>
          </a:p>
          <a:p>
            <a:pPr algn="ctr">
              <a:lnSpc>
                <a:spcPct val="150000"/>
              </a:lnSpc>
            </a:pPr>
            <a:endParaRPr lang="it-IT" sz="1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Tuttavia nella </a:t>
            </a:r>
            <a:r>
              <a:rPr lang="it-IT" sz="2400" dirty="0"/>
              <a:t>sua vita si </a:t>
            </a:r>
            <a:r>
              <a:rPr lang="it-IT" sz="2400" dirty="0" smtClean="0"/>
              <a:t>narrano diversi prodigi,</a:t>
            </a:r>
            <a:endParaRPr lang="it-IT" sz="2400" dirty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il più </a:t>
            </a:r>
            <a:r>
              <a:rPr lang="it-IT" sz="2400" dirty="0"/>
              <a:t>grande </a:t>
            </a:r>
            <a:r>
              <a:rPr lang="it-IT" sz="2400" dirty="0" smtClean="0"/>
              <a:t>è il viaggio notturno, </a:t>
            </a:r>
          </a:p>
          <a:p>
            <a:pPr algn="ctr">
              <a:lnSpc>
                <a:spcPct val="150000"/>
              </a:lnSpc>
            </a:pPr>
            <a:r>
              <a:rPr lang="it-IT" sz="3200" b="1" dirty="0" smtClean="0"/>
              <a:t>l’ascesi </a:t>
            </a:r>
            <a:r>
              <a:rPr lang="it-IT" sz="3200" b="1" dirty="0"/>
              <a:t>mistica </a:t>
            </a:r>
            <a:r>
              <a:rPr lang="it-IT" sz="3200" dirty="0"/>
              <a:t>nel </a:t>
            </a:r>
            <a:r>
              <a:rPr lang="it-IT" sz="3200" b="1" dirty="0"/>
              <a:t>620</a:t>
            </a:r>
            <a:r>
              <a:rPr lang="it-IT" sz="2400" dirty="0"/>
              <a:t>, </a:t>
            </a:r>
            <a:endParaRPr lang="it-IT" sz="24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anno </a:t>
            </a:r>
            <a:r>
              <a:rPr lang="it-IT" sz="2400" dirty="0"/>
              <a:t>in cui morì la moglie </a:t>
            </a:r>
            <a:r>
              <a:rPr lang="it-IT" sz="2400" dirty="0" err="1"/>
              <a:t>Khadija</a:t>
            </a:r>
            <a:r>
              <a:rPr lang="it-IT" altLang="it-IT" sz="2400" b="1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it-IT" sz="1000" dirty="0" smtClean="0"/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Maometto venne portato </a:t>
            </a:r>
            <a:r>
              <a:rPr lang="it-IT" sz="2400" dirty="0"/>
              <a:t>dall’angelo </a:t>
            </a:r>
            <a:r>
              <a:rPr lang="it-IT" sz="2400" dirty="0" smtClean="0"/>
              <a:t>Gabriele, 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sul </a:t>
            </a:r>
            <a:r>
              <a:rPr lang="it-IT" sz="2400" dirty="0"/>
              <a:t>cavallo di nome </a:t>
            </a:r>
            <a:r>
              <a:rPr lang="it-IT" sz="2400" b="1" dirty="0" err="1" smtClean="0"/>
              <a:t>Barak</a:t>
            </a:r>
            <a:r>
              <a:rPr lang="it-IT" sz="2400" b="1" dirty="0" smtClean="0"/>
              <a:t>,</a:t>
            </a:r>
            <a:r>
              <a:rPr lang="it-IT" sz="24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/>
              <a:t>dalla</a:t>
            </a:r>
            <a:r>
              <a:rPr lang="it-IT" sz="2400" b="1" dirty="0" smtClean="0"/>
              <a:t> </a:t>
            </a:r>
            <a:r>
              <a:rPr lang="it-IT" sz="2400" b="1" dirty="0"/>
              <a:t>Mecca </a:t>
            </a:r>
            <a:r>
              <a:rPr lang="it-IT" sz="2400" dirty="0"/>
              <a:t>a </a:t>
            </a:r>
            <a:r>
              <a:rPr lang="it-IT" sz="2400" b="1" dirty="0" smtClean="0"/>
              <a:t>Gerusalemme</a:t>
            </a:r>
            <a:r>
              <a:rPr lang="it-IT" sz="2400" dirty="0" smtClean="0"/>
              <a:t>.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41396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47428" y="1005260"/>
            <a:ext cx="10297144" cy="48474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/>
              <a:t>Durante questo viaggio </a:t>
            </a:r>
            <a:r>
              <a:rPr lang="it-IT" sz="2800" dirty="0"/>
              <a:t>notturno </a:t>
            </a:r>
            <a:r>
              <a:rPr lang="it-IT" sz="2800" dirty="0" smtClean="0"/>
              <a:t>(</a:t>
            </a:r>
            <a:r>
              <a:rPr lang="it-IT" sz="2800" b="1" i="1" dirty="0" err="1" smtClean="0"/>
              <a:t>Isrà</a:t>
            </a:r>
            <a:r>
              <a:rPr lang="it-IT" sz="2800" dirty="0" smtClean="0"/>
              <a:t>)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s</a:t>
            </a:r>
            <a:r>
              <a:rPr lang="it-IT" sz="2800" dirty="0" smtClean="0"/>
              <a:t>i narra che il profeta salì nei sette «Cieli»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d</a:t>
            </a:r>
            <a:r>
              <a:rPr lang="it-IT" sz="2800" dirty="0" smtClean="0"/>
              <a:t>ove incontrò i vari profeti come Abramo, Mosè, ecc.</a:t>
            </a:r>
          </a:p>
          <a:p>
            <a:pPr algn="ctr">
              <a:lnSpc>
                <a:spcPct val="150000"/>
              </a:lnSpc>
            </a:pPr>
            <a:endParaRPr lang="it-IT" sz="10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Prima di ritornare sulla Terra,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le cinquanta preghiere giornaliere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ordinate da Allah ai musulmani,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f</a:t>
            </a:r>
            <a:r>
              <a:rPr lang="it-IT" sz="2800" dirty="0" smtClean="0"/>
              <a:t>urono ridotte a cinque.</a:t>
            </a:r>
          </a:p>
        </p:txBody>
      </p:sp>
    </p:spTree>
    <p:extLst>
      <p:ext uri="{BB962C8B-B14F-4D97-AF65-F5344CB8AC3E}">
        <p14:creationId xmlns:p14="http://schemas.microsoft.com/office/powerpoint/2010/main" val="20435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85000"/>
            <a:ext cx="3736700" cy="568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087888" y="262006"/>
            <a:ext cx="625691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Miniatura persiana della metà del 1500 raffigurante </a:t>
            </a:r>
            <a:r>
              <a:rPr lang="it-IT" dirty="0" smtClean="0"/>
              <a:t>il </a:t>
            </a:r>
            <a:r>
              <a:rPr lang="it-IT" b="1" dirty="0" err="1" smtClean="0"/>
              <a:t>Miraj</a:t>
            </a:r>
            <a:r>
              <a:rPr lang="it-IT" b="1" dirty="0" smtClean="0"/>
              <a:t> </a:t>
            </a:r>
            <a:r>
              <a:rPr lang="it-IT" dirty="0" smtClean="0"/>
              <a:t>il viaggio notturno di Maometto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7" y="2051115"/>
            <a:ext cx="3622509" cy="43259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48" y="2057024"/>
            <a:ext cx="3569288" cy="432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14772" y="5758915"/>
            <a:ext cx="968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Mecca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83628" y="4869160"/>
            <a:ext cx="1879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Gerusalemme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73472E-18 L 4.58333E-6 1.73472E-18 C -0.00404 -0.00509 -0.00781 -0.01064 -0.01198 -0.01527 C -0.01354 -0.01689 -0.01576 -0.0162 -0.01706 -0.01828 C -0.0207 -0.02337 -0.02057 -0.02986 -0.02227 -0.03634 C -0.02318 -0.0405 -0.02461 -0.04444 -0.02565 -0.04861 C -0.02734 -0.05601 -0.02695 -0.06087 -0.03073 -0.06666 C -0.03854 -0.07893 -0.0401 -0.07708 -0.04779 -0.08495 C -0.04961 -0.0868 -0.05104 -0.08935 -0.05287 -0.09097 C -0.05456 -0.09236 -0.05638 -0.09259 -0.05807 -0.09398 C -0.0599 -0.0956 -0.0612 -0.09884 -0.06315 -0.1 C -0.06641 -0.10208 -0.06992 -0.10208 -0.07331 -0.10324 C -0.08477 -0.10208 -0.09622 -0.10277 -0.10742 -0.1 C -0.11328 -0.09884 -0.11341 -0.08842 -0.11602 -0.08194 C -0.11732 -0.07847 -0.11953 -0.07615 -0.12109 -0.07291 C -0.1224 -0.0699 -0.12292 -0.0662 -0.12448 -0.06365 C -0.1276 -0.05902 -0.13177 -0.05671 -0.13477 -0.05162 C -0.14961 -0.025 -0.13073 -0.05763 -0.14492 -0.03634 C -0.14779 -0.03217 -0.15117 -0.02337 -0.15521 -0.02129 C -0.15899 -0.01921 -0.16315 -0.01921 -0.16706 -0.01828 C -0.18711 -0.00648 -0.1737 -0.0118 -0.20807 -0.01527 L -0.21823 -0.02129 C -0.21992 -0.02222 -0.22188 -0.02245 -0.22331 -0.0243 C -0.225 -0.02638 -0.22656 -0.02893 -0.22852 -0.03032 C -0.2306 -0.03194 -0.23307 -0.03217 -0.23529 -0.03333 C -0.23698 -0.03425 -0.23867 -0.03564 -0.24037 -0.03634 C -0.24323 -0.03773 -0.24609 -0.03842 -0.24896 -0.03958 C -0.25117 -0.04027 -0.25352 -0.04143 -0.25573 -0.04259 C -0.25859 -0.04143 -0.26146 -0.04074 -0.26432 -0.03958 C -0.26602 -0.03865 -0.26771 -0.03726 -0.2694 -0.03634 C -0.27162 -0.03541 -0.27396 -0.03449 -0.27617 -0.03333 C -0.29336 -0.02476 -0.2668 -0.0368 -0.28815 -0.02731 C -0.28932 -0.0243 -0.2901 -0.02083 -0.29154 -0.01828 C -0.29349 -0.01458 -0.29609 -0.01203 -0.29831 -0.00925 C -0.30169 -0.00509 -0.30469 0.0007 -0.30859 0.00301 C -0.31029 0.00394 -0.31198 0.00487 -0.31367 0.00602 C -0.31654 0.00788 -0.31927 0.01042 -0.32227 0.01204 C -0.32826 0.01551 -0.33477 0.01644 -0.34102 0.01806 C -0.35495 0.02639 -0.34766 0.02338 -0.36315 0.02732 C -0.37787 0.02616 -0.39284 0.02778 -0.40742 0.02408 C -0.4099 0.02362 -0.41055 0.01737 -0.4125 0.01505 C -0.41406 0.0132 -0.41602 0.01297 -0.41771 0.01204 C -0.41875 0.00903 -0.41953 0.00533 -0.42109 0.00301 C -0.42253 0.00093 -0.42487 0.00209 -0.42617 1.73472E-18 C -0.42904 -0.00532 -0.43008 -0.01319 -0.43307 -0.01828 L -0.44323 -0.03634 C -0.44492 -0.03958 -0.44701 -0.04189 -0.44831 -0.0456 C -0.45065 -0.05162 -0.45391 -0.05671 -0.45521 -0.06365 C -0.45573 -0.06666 -0.45586 -0.07013 -0.4569 -0.07291 C -0.4582 -0.07638 -0.46042 -0.0787 -0.46198 -0.08194 C -0.4638 -0.08564 -0.46537 -0.09004 -0.46706 -0.09398 C -0.47005 -0.11527 -0.46641 -0.09814 -0.47396 -0.11527 C -0.47643 -0.12106 -0.47852 -0.12731 -0.48073 -0.13333 L -0.48412 -0.14259 C -0.48724 -0.15069 -0.48815 -0.15439 -0.49271 -0.16064 C -0.49596 -0.16527 -0.5 -0.16759 -0.50287 -0.17291 C -0.51094 -0.18726 -0.50664 -0.1831 -0.51484 -0.18796 C -0.52656 -0.20185 -0.52122 -0.19791 -0.53021 -0.20324 C -0.54479 -0.2206 -0.5263 -0.19976 -0.54037 -0.21226 C -0.54219 -0.21388 -0.54362 -0.21689 -0.54557 -0.21828 C -0.55287 -0.22407 -0.5556 -0.22384 -0.5625 -0.22731 C -0.56432 -0.22824 -0.56589 -0.22986 -0.56771 -0.23032 C -0.57214 -0.23194 -0.57682 -0.2324 -0.58125 -0.23356 L -0.59323 -0.23657 L -0.62227 -0.23032 C -0.62513 -0.22962 -0.628 -0.2287 -0.63073 -0.22731 C -0.63425 -0.22569 -0.6375 -0.22337 -0.64102 -0.22129 C -0.64271 -0.22037 -0.6444 -0.21898 -0.64609 -0.21828 C -0.65065 -0.2162 -0.65508 -0.21319 -0.65977 -0.21226 C -0.67669 -0.20833 -0.66875 -0.21064 -0.68346 -0.20625 C -0.70339 -0.20717 -0.72318 -0.2074 -0.7431 -0.20925 C -0.74544 -0.20949 -0.74766 -0.21134 -0.74987 -0.21226 C -0.75274 -0.21342 -0.7556 -0.21435 -0.75846 -0.21527 C -0.77188 -0.2331 -0.75781 -0.21643 -0.77552 -0.23032 C -0.77734 -0.23194 -0.77878 -0.23495 -0.7806 -0.23657 C -0.78386 -0.23912 -0.78737 -0.2405 -0.79089 -0.24259 C -0.79258 -0.24467 -0.79414 -0.24699 -0.79596 -0.24861 C -0.79753 -0.25 -0.79961 -0.24976 -0.80104 -0.25162 C -0.80313 -0.25393 -0.80417 -0.25833 -0.80612 -0.26064 C -0.80768 -0.2625 -0.80977 -0.26226 -0.81133 -0.26365 C -0.81484 -0.26736 -0.81823 -0.27152 -0.82149 -0.27592 C -0.82383 -0.27893 -0.82591 -0.2824 -0.82839 -0.28495 C -0.82995 -0.28657 -0.83177 -0.28703 -0.83346 -0.28796 C -0.83516 -0.29004 -0.83672 -0.29236 -0.83854 -0.29398 C -0.84011 -0.2956 -0.84219 -0.29537 -0.84362 -0.29699 C -0.85586 -0.31157 -0.84115 -0.30277 -0.8556 -0.30925 C -0.85729 -0.31134 -0.85886 -0.31365 -0.86068 -0.31527 C -0.86237 -0.31666 -0.86419 -0.31712 -0.86589 -0.31828 C -0.86875 -0.32013 -0.87149 -0.32245 -0.87435 -0.3243 C -0.87774 -0.32662 -0.88099 -0.33032 -0.88464 -0.33032 L -0.90169 -0.33032 L -0.90169 -0.33032 " pathEditMode="relative" ptsTypes="AAAAAAAAAAAAAAAAAAAAAAAAAAAAAAAAAAAAAAAAAAAAAAAAAAAAAAAAAAAAAAAAAAAAAAAAAAAAAAAAAAAAAAAAAAAA">
                                      <p:cBhvr>
                                        <p:cTn id="3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51484" y="1160786"/>
            <a:ext cx="9289032" cy="4536429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Maometto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all’inizio non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ebbe molti seguaci 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disposti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ad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ascoltarlo. </a:t>
            </a:r>
            <a:endParaRPr lang="it-IT" altLang="it-IT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Anzi,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proprio alla 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Mecca, venne 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osteggiato </a:t>
            </a:r>
            <a:endParaRPr lang="it-IT" altLang="it-IT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dalla sua stessa tribù di appartenenza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altLang="it-IT" sz="3400" i="1" dirty="0" err="1">
                <a:latin typeface="Arial" panose="020B0604020202020204" pitchFamily="34" charset="0"/>
                <a:cs typeface="Arial" panose="020B0604020202020204" pitchFamily="34" charset="0"/>
              </a:rPr>
              <a:t>Quraish</a:t>
            </a:r>
            <a:r>
              <a:rPr lang="it-IT" altLang="it-IT" sz="3400" dirty="0">
                <a:latin typeface="Arial" panose="020B0604020202020204" pitchFamily="34" charset="0"/>
                <a:cs typeface="Arial" panose="020B0604020202020204" pitchFamily="34" charset="0"/>
              </a:rPr>
              <a:t> (o </a:t>
            </a:r>
            <a:r>
              <a:rPr lang="it-IT" altLang="it-IT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coreisciti</a:t>
            </a:r>
            <a:r>
              <a:rPr lang="it-IT" altLang="it-IT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457200" lvl="1" indent="0" algn="ctr">
              <a:lnSpc>
                <a:spcPct val="170000"/>
              </a:lnSpc>
              <a:buNone/>
            </a:pPr>
            <a:endParaRPr lang="it-IT" altLang="it-IT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64203" y="836861"/>
            <a:ext cx="10463595" cy="4608363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Era 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l’anno  </a:t>
            </a:r>
            <a:r>
              <a:rPr lang="it-IT" altLang="it-IT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622 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d.C.</a:t>
            </a:r>
            <a:r>
              <a:rPr lang="it-IT" altLang="it-IT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7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quando Maometto </a:t>
            </a: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dovette</a:t>
            </a: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emigrare a </a:t>
            </a:r>
            <a:r>
              <a:rPr lang="it-IT" alt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Yatrib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0" algn="ctr">
              <a:lnSpc>
                <a:spcPct val="130000"/>
              </a:lnSpc>
              <a:buNone/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la città che fu poi chiamata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5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lendisla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43" y="1737000"/>
            <a:ext cx="4520715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052553" y="596901"/>
            <a:ext cx="80868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it-IT" altLang="it-IT" sz="2800" dirty="0" smtClean="0">
                <a:solidFill>
                  <a:schemeClr val="bg1"/>
                </a:solidFill>
              </a:rPr>
              <a:t>L’emigrazione di </a:t>
            </a:r>
            <a:r>
              <a:rPr lang="it-IT" altLang="it-IT" sz="2800" dirty="0">
                <a:solidFill>
                  <a:schemeClr val="bg1"/>
                </a:solidFill>
              </a:rPr>
              <a:t>Maometto dalla Mecca a Medina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5844" y="404664"/>
            <a:ext cx="5040312" cy="113982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Vita di Maometto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199456" y="1844824"/>
            <a:ext cx="9793088" cy="45766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600" dirty="0"/>
              <a:t>Maometto </a:t>
            </a:r>
            <a:r>
              <a:rPr lang="it-IT" altLang="it-IT" sz="2600" dirty="0" smtClean="0"/>
              <a:t>detto Muhammad («il Glorificato»)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nacque </a:t>
            </a:r>
            <a:r>
              <a:rPr lang="it-IT" altLang="it-IT" sz="2800" dirty="0"/>
              <a:t>nel </a:t>
            </a:r>
            <a:r>
              <a:rPr lang="it-IT" altLang="it-IT" sz="4000" b="1" dirty="0"/>
              <a:t>570</a:t>
            </a:r>
            <a:r>
              <a:rPr lang="it-IT" altLang="it-IT" sz="2800" dirty="0"/>
              <a:t> d.C. alla </a:t>
            </a:r>
            <a:r>
              <a:rPr lang="it-IT" altLang="it-IT" sz="4000" b="1" dirty="0" smtClean="0"/>
              <a:t>Mecca</a:t>
            </a:r>
            <a:endParaRPr lang="it-IT" altLang="it-IT" sz="2800" dirty="0" smtClean="0"/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una </a:t>
            </a:r>
            <a:r>
              <a:rPr lang="it-IT" altLang="it-IT" sz="2800" dirty="0"/>
              <a:t>città in cui vi era </a:t>
            </a:r>
            <a:r>
              <a:rPr lang="it-IT" altLang="it-IT" sz="2800" dirty="0" smtClean="0"/>
              <a:t>l’antico tempio 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la </a:t>
            </a:r>
            <a:r>
              <a:rPr lang="it-IT" altLang="it-IT" sz="2800" b="1" dirty="0" err="1" smtClean="0"/>
              <a:t>Ka’ba</a:t>
            </a:r>
            <a:r>
              <a:rPr lang="it-IT" altLang="it-IT" sz="2800" dirty="0" smtClean="0"/>
              <a:t> 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(che significa il cubo, il dado)</a:t>
            </a:r>
          </a:p>
          <a:p>
            <a:pPr algn="ctr">
              <a:lnSpc>
                <a:spcPct val="145000"/>
              </a:lnSpc>
              <a:spcBef>
                <a:spcPct val="20000"/>
              </a:spcBef>
            </a:pPr>
            <a:r>
              <a:rPr lang="it-IT" altLang="it-IT" sz="2800" dirty="0" smtClean="0"/>
              <a:t>e dove transitavano </a:t>
            </a:r>
            <a:r>
              <a:rPr lang="it-IT" altLang="it-IT" sz="2800" dirty="0"/>
              <a:t>le carovane </a:t>
            </a:r>
            <a:r>
              <a:rPr lang="it-IT" altLang="it-IT" sz="2800" dirty="0" smtClean="0"/>
              <a:t>dalla </a:t>
            </a:r>
            <a:r>
              <a:rPr lang="it-IT" altLang="it-IT" sz="2800" dirty="0"/>
              <a:t>Siria </a:t>
            </a:r>
            <a:r>
              <a:rPr lang="it-IT" altLang="it-IT" sz="2800" dirty="0" smtClean="0"/>
              <a:t>allo Yemen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Mappa da Mecca a Medina 3x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06" y="184944"/>
            <a:ext cx="8637588" cy="648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4511675" y="4149726"/>
            <a:ext cx="9413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it-IT" altLang="it-IT" b="1" dirty="0"/>
              <a:t>Mecca</a:t>
            </a:r>
            <a:endParaRPr lang="it-IT" altLang="it-IT" sz="1600" b="1" dirty="0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56139" y="2924176"/>
            <a:ext cx="941387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 dirty="0">
                <a:solidFill>
                  <a:schemeClr val="bg1"/>
                </a:solidFill>
              </a:rPr>
              <a:t>Medi</a:t>
            </a:r>
            <a:r>
              <a:rPr lang="it-IT" altLang="it-IT" sz="1600" b="1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2" name="Figura a mano libera 1"/>
          <p:cNvSpPr/>
          <p:nvPr/>
        </p:nvSpPr>
        <p:spPr>
          <a:xfrm>
            <a:off x="4184073" y="3251200"/>
            <a:ext cx="332509" cy="858982"/>
          </a:xfrm>
          <a:custGeom>
            <a:avLst/>
            <a:gdLst>
              <a:gd name="connsiteX0" fmla="*/ 332509 w 332509"/>
              <a:gd name="connsiteY0" fmla="*/ 858982 h 858982"/>
              <a:gd name="connsiteX1" fmla="*/ 286327 w 332509"/>
              <a:gd name="connsiteY1" fmla="*/ 831273 h 858982"/>
              <a:gd name="connsiteX2" fmla="*/ 258618 w 332509"/>
              <a:gd name="connsiteY2" fmla="*/ 822036 h 858982"/>
              <a:gd name="connsiteX3" fmla="*/ 240145 w 332509"/>
              <a:gd name="connsiteY3" fmla="*/ 794327 h 858982"/>
              <a:gd name="connsiteX4" fmla="*/ 221672 w 332509"/>
              <a:gd name="connsiteY4" fmla="*/ 738909 h 858982"/>
              <a:gd name="connsiteX5" fmla="*/ 193963 w 332509"/>
              <a:gd name="connsiteY5" fmla="*/ 683491 h 858982"/>
              <a:gd name="connsiteX6" fmla="*/ 175491 w 332509"/>
              <a:gd name="connsiteY6" fmla="*/ 591127 h 858982"/>
              <a:gd name="connsiteX7" fmla="*/ 138545 w 332509"/>
              <a:gd name="connsiteY7" fmla="*/ 535709 h 858982"/>
              <a:gd name="connsiteX8" fmla="*/ 129309 w 332509"/>
              <a:gd name="connsiteY8" fmla="*/ 508000 h 858982"/>
              <a:gd name="connsiteX9" fmla="*/ 120072 w 332509"/>
              <a:gd name="connsiteY9" fmla="*/ 471055 h 858982"/>
              <a:gd name="connsiteX10" fmla="*/ 73891 w 332509"/>
              <a:gd name="connsiteY10" fmla="*/ 415636 h 858982"/>
              <a:gd name="connsiteX11" fmla="*/ 64654 w 332509"/>
              <a:gd name="connsiteY11" fmla="*/ 378691 h 858982"/>
              <a:gd name="connsiteX12" fmla="*/ 55418 w 332509"/>
              <a:gd name="connsiteY12" fmla="*/ 304800 h 858982"/>
              <a:gd name="connsiteX13" fmla="*/ 27709 w 332509"/>
              <a:gd name="connsiteY13" fmla="*/ 286327 h 858982"/>
              <a:gd name="connsiteX14" fmla="*/ 0 w 332509"/>
              <a:gd name="connsiteY14" fmla="*/ 230909 h 858982"/>
              <a:gd name="connsiteX15" fmla="*/ 9236 w 332509"/>
              <a:gd name="connsiteY15" fmla="*/ 203200 h 858982"/>
              <a:gd name="connsiteX16" fmla="*/ 64654 w 332509"/>
              <a:gd name="connsiteY16" fmla="*/ 184727 h 858982"/>
              <a:gd name="connsiteX17" fmla="*/ 92363 w 332509"/>
              <a:gd name="connsiteY17" fmla="*/ 166255 h 858982"/>
              <a:gd name="connsiteX18" fmla="*/ 120072 w 332509"/>
              <a:gd name="connsiteY18" fmla="*/ 138545 h 858982"/>
              <a:gd name="connsiteX19" fmla="*/ 147782 w 332509"/>
              <a:gd name="connsiteY19" fmla="*/ 129309 h 858982"/>
              <a:gd name="connsiteX20" fmla="*/ 175491 w 332509"/>
              <a:gd name="connsiteY20" fmla="*/ 110836 h 858982"/>
              <a:gd name="connsiteX21" fmla="*/ 212436 w 332509"/>
              <a:gd name="connsiteY21" fmla="*/ 46182 h 858982"/>
              <a:gd name="connsiteX22" fmla="*/ 277091 w 332509"/>
              <a:gd name="connsiteY22" fmla="*/ 27709 h 858982"/>
              <a:gd name="connsiteX23" fmla="*/ 286327 w 332509"/>
              <a:gd name="connsiteY23" fmla="*/ 0 h 85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2509" h="858982">
                <a:moveTo>
                  <a:pt x="332509" y="858982"/>
                </a:moveTo>
                <a:cubicBezTo>
                  <a:pt x="317115" y="849746"/>
                  <a:pt x="302384" y="839302"/>
                  <a:pt x="286327" y="831273"/>
                </a:cubicBezTo>
                <a:cubicBezTo>
                  <a:pt x="277619" y="826919"/>
                  <a:pt x="266221" y="828118"/>
                  <a:pt x="258618" y="822036"/>
                </a:cubicBezTo>
                <a:cubicBezTo>
                  <a:pt x="249950" y="815101"/>
                  <a:pt x="246303" y="803563"/>
                  <a:pt x="240145" y="794327"/>
                </a:cubicBezTo>
                <a:cubicBezTo>
                  <a:pt x="233987" y="775854"/>
                  <a:pt x="232473" y="755111"/>
                  <a:pt x="221672" y="738909"/>
                </a:cubicBezTo>
                <a:cubicBezTo>
                  <a:pt x="197800" y="703099"/>
                  <a:pt x="206711" y="721731"/>
                  <a:pt x="193963" y="683491"/>
                </a:cubicBezTo>
                <a:cubicBezTo>
                  <a:pt x="191669" y="667431"/>
                  <a:pt x="187891" y="613447"/>
                  <a:pt x="175491" y="591127"/>
                </a:cubicBezTo>
                <a:cubicBezTo>
                  <a:pt x="164709" y="571719"/>
                  <a:pt x="138545" y="535709"/>
                  <a:pt x="138545" y="535709"/>
                </a:cubicBezTo>
                <a:cubicBezTo>
                  <a:pt x="135466" y="526473"/>
                  <a:pt x="131984" y="517361"/>
                  <a:pt x="129309" y="508000"/>
                </a:cubicBezTo>
                <a:cubicBezTo>
                  <a:pt x="125822" y="495794"/>
                  <a:pt x="125072" y="482723"/>
                  <a:pt x="120072" y="471055"/>
                </a:cubicBezTo>
                <a:cubicBezTo>
                  <a:pt x="110426" y="448548"/>
                  <a:pt x="90539" y="432284"/>
                  <a:pt x="73891" y="415636"/>
                </a:cubicBezTo>
                <a:cubicBezTo>
                  <a:pt x="70812" y="403321"/>
                  <a:pt x="66741" y="391212"/>
                  <a:pt x="64654" y="378691"/>
                </a:cubicBezTo>
                <a:cubicBezTo>
                  <a:pt x="60573" y="354207"/>
                  <a:pt x="64637" y="327847"/>
                  <a:pt x="55418" y="304800"/>
                </a:cubicBezTo>
                <a:cubicBezTo>
                  <a:pt x="51295" y="294493"/>
                  <a:pt x="36945" y="292485"/>
                  <a:pt x="27709" y="286327"/>
                </a:cubicBezTo>
                <a:cubicBezTo>
                  <a:pt x="18369" y="272317"/>
                  <a:pt x="0" y="250030"/>
                  <a:pt x="0" y="230909"/>
                </a:cubicBezTo>
                <a:cubicBezTo>
                  <a:pt x="0" y="221173"/>
                  <a:pt x="1314" y="208859"/>
                  <a:pt x="9236" y="203200"/>
                </a:cubicBezTo>
                <a:cubicBezTo>
                  <a:pt x="25081" y="191882"/>
                  <a:pt x="48452" y="195528"/>
                  <a:pt x="64654" y="184727"/>
                </a:cubicBezTo>
                <a:cubicBezTo>
                  <a:pt x="73890" y="178570"/>
                  <a:pt x="83835" y="173361"/>
                  <a:pt x="92363" y="166255"/>
                </a:cubicBezTo>
                <a:cubicBezTo>
                  <a:pt x="102398" y="157893"/>
                  <a:pt x="109203" y="145791"/>
                  <a:pt x="120072" y="138545"/>
                </a:cubicBezTo>
                <a:cubicBezTo>
                  <a:pt x="128173" y="133144"/>
                  <a:pt x="138545" y="132388"/>
                  <a:pt x="147782" y="129309"/>
                </a:cubicBezTo>
                <a:cubicBezTo>
                  <a:pt x="157018" y="123151"/>
                  <a:pt x="168385" y="119364"/>
                  <a:pt x="175491" y="110836"/>
                </a:cubicBezTo>
                <a:cubicBezTo>
                  <a:pt x="189131" y="94468"/>
                  <a:pt x="194224" y="60752"/>
                  <a:pt x="212436" y="46182"/>
                </a:cubicBezTo>
                <a:cubicBezTo>
                  <a:pt x="218461" y="41362"/>
                  <a:pt x="274674" y="28313"/>
                  <a:pt x="277091" y="27709"/>
                </a:cubicBezTo>
                <a:cubicBezTo>
                  <a:pt x="310528" y="5417"/>
                  <a:pt x="314729" y="14200"/>
                  <a:pt x="286327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528905" y="1215145"/>
            <a:ext cx="3134191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6000" b="1" dirty="0"/>
              <a:t>622 d.C.</a:t>
            </a:r>
          </a:p>
        </p:txBody>
      </p:sp>
    </p:spTree>
    <p:extLst>
      <p:ext uri="{BB962C8B-B14F-4D97-AF65-F5344CB8AC3E}">
        <p14:creationId xmlns:p14="http://schemas.microsoft.com/office/powerpoint/2010/main" val="32378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nimBg="1"/>
      <p:bldP spid="120839" grpId="0" animBg="1"/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" y="-18000"/>
            <a:ext cx="14743165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25 4.07407E-6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11624" y="431667"/>
            <a:ext cx="6768752" cy="599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</a:pPr>
            <a:endParaRPr lang="it-IT" altLang="it-IT" sz="1400" dirty="0" smtClean="0"/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L’emigrazione dalla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Mecca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(egira)</a:t>
            </a:r>
            <a:r>
              <a:rPr lang="it-IT" alt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fontAlgn="auto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diede inizio all’islamismo;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endParaRPr lang="it-IT" altLang="it-IT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quell’anno, fu assunto come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anno zero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nella cronologia islamica.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endParaRPr lang="it-IT" altLang="it-IT" sz="1100" dirty="0" smtClean="0"/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 Medina, Maometto costituì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un governo di Dio (teocrazia)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 cui egli era </a:t>
            </a:r>
          </a:p>
          <a:p>
            <a:pPr algn="ctr" fontAlgn="auto">
              <a:lnSpc>
                <a:spcPct val="125000"/>
              </a:lnSpc>
              <a:spcAft>
                <a:spcPts val="0"/>
              </a:spcAft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il capo spirituale e temporale assoluto. 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048" y="1629000"/>
            <a:ext cx="514754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23392" y="635928"/>
            <a:ext cx="5087888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800" dirty="0" smtClean="0"/>
              <a:t>Nel 630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b="1" dirty="0" smtClean="0"/>
              <a:t>Maometto </a:t>
            </a:r>
            <a:r>
              <a:rPr lang="it-IT" altLang="it-IT" sz="2400" dirty="0" smtClean="0"/>
              <a:t>conquistò </a:t>
            </a:r>
            <a:r>
              <a:rPr lang="it-IT" altLang="it-IT" sz="2400" dirty="0"/>
              <a:t>la Mecca,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distrusse tutti gli idoli </a:t>
            </a:r>
            <a:endParaRPr lang="it-IT" altLang="it-IT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presenti </a:t>
            </a:r>
            <a:r>
              <a:rPr lang="it-IT" altLang="it-IT" sz="2400" dirty="0"/>
              <a:t>nella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Ka’ba</a:t>
            </a:r>
            <a:r>
              <a:rPr lang="it-IT" altLang="it-IT" sz="24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per poi inserirla nella sua religione.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Predicò che la </a:t>
            </a:r>
            <a:r>
              <a:rPr lang="it-IT" altLang="it-IT" sz="2400" dirty="0" err="1"/>
              <a:t>Ka’ba</a:t>
            </a:r>
            <a:r>
              <a:rPr lang="it-IT" altLang="it-IT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era il più antico tempio di Dio,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la cui edificazione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veniva attribuita ad </a:t>
            </a:r>
            <a:r>
              <a:rPr lang="it-IT" altLang="it-IT" sz="2400" b="1" dirty="0"/>
              <a:t>Abramo</a:t>
            </a:r>
            <a:r>
              <a:rPr lang="it-IT" alt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42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196008"/>
            <a:ext cx="4912406" cy="51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464152" y="548680"/>
            <a:ext cx="34932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Abu </a:t>
            </a:r>
            <a:r>
              <a:rPr lang="it-IT" b="1" dirty="0" err="1"/>
              <a:t>Bakr</a:t>
            </a:r>
            <a:r>
              <a:rPr lang="it-IT" b="1" dirty="0"/>
              <a:t> </a:t>
            </a:r>
            <a:r>
              <a:rPr lang="it-IT" dirty="0"/>
              <a:t>in una miniatura turca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07368" y="1196752"/>
            <a:ext cx="6096000" cy="51013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Nel </a:t>
            </a:r>
            <a:r>
              <a:rPr lang="it-IT" altLang="it-IT" sz="2600" b="1" dirty="0"/>
              <a:t>632</a:t>
            </a:r>
            <a:r>
              <a:rPr lang="it-IT" altLang="it-IT" sz="2600" dirty="0"/>
              <a:t> il profeta rivolse ai fedeli </a:t>
            </a:r>
            <a:endParaRPr lang="it-IT" altLang="it-IT" sz="26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 smtClean="0"/>
              <a:t>il </a:t>
            </a:r>
            <a:r>
              <a:rPr lang="it-IT" altLang="it-IT" sz="2600" dirty="0"/>
              <a:t>“</a:t>
            </a:r>
            <a:r>
              <a:rPr lang="it-IT" altLang="it-IT" sz="2600" b="1" dirty="0"/>
              <a:t>discorso del commiato</a:t>
            </a:r>
            <a:r>
              <a:rPr lang="it-IT" altLang="it-IT" sz="2600" dirty="0"/>
              <a:t>”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proclamando la sacralità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del territorio della </a:t>
            </a:r>
            <a:r>
              <a:rPr lang="it-IT" altLang="it-IT" sz="2600" b="1" dirty="0"/>
              <a:t>Mecca</a:t>
            </a:r>
            <a:r>
              <a:rPr lang="it-IT" altLang="it-IT" sz="2600" dirty="0"/>
              <a:t>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9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 smtClean="0"/>
              <a:t>L'improvviso </a:t>
            </a:r>
            <a:r>
              <a:rPr lang="it-IT" altLang="it-IT" sz="2600" dirty="0"/>
              <a:t>aggravarsi della malattia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gli impedì di continuare </a:t>
            </a:r>
            <a:r>
              <a:rPr lang="it-IT" altLang="it-IT" sz="2600" dirty="0" smtClean="0"/>
              <a:t>nel </a:t>
            </a:r>
            <a:r>
              <a:rPr lang="it-IT" altLang="it-IT" sz="2600" dirty="0"/>
              <a:t>suo compito, che fu affidato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600" dirty="0"/>
              <a:t>al fedelissimo </a:t>
            </a:r>
            <a:r>
              <a:rPr lang="it-IT" altLang="it-IT" sz="2600" b="1" dirty="0"/>
              <a:t>Abu </a:t>
            </a:r>
            <a:r>
              <a:rPr lang="it-IT" altLang="it-IT" sz="2600" b="1" dirty="0" err="1"/>
              <a:t>Bakr</a:t>
            </a:r>
            <a:r>
              <a:rPr lang="it-IT" altLang="it-IT" sz="2600" b="1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340768"/>
            <a:ext cx="8928992" cy="27353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4400" dirty="0"/>
              <a:t>Maometto morì </a:t>
            </a:r>
            <a:r>
              <a:rPr lang="it-IT" altLang="it-IT" sz="4400" dirty="0" smtClean="0"/>
              <a:t>a </a:t>
            </a:r>
            <a:r>
              <a:rPr lang="it-IT" altLang="it-IT" sz="4400" b="1" dirty="0"/>
              <a:t>Medina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6000" b="1" dirty="0"/>
              <a:t>l’8 giugno del 632 </a:t>
            </a:r>
            <a:r>
              <a:rPr lang="it-IT" altLang="it-IT" sz="6000" dirty="0"/>
              <a:t>d.C..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1050" dirty="0"/>
          </a:p>
        </p:txBody>
      </p:sp>
    </p:spTree>
    <p:extLst>
      <p:ext uri="{BB962C8B-B14F-4D97-AF65-F5344CB8AC3E}">
        <p14:creationId xmlns:p14="http://schemas.microsoft.com/office/powerpoint/2010/main" val="17108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7508" y="458714"/>
            <a:ext cx="8856984" cy="5940573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9600" b="1" dirty="0">
                <a:latin typeface="Arial" panose="020B0604020202020204" pitchFamily="34" charset="0"/>
                <a:cs typeface="Arial" panose="020B0604020202020204" pitchFamily="34" charset="0"/>
              </a:rPr>
              <a:t>Medina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celebrata come luogo di sepoltura del 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Profeta.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Orgoglio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di Medina è la Grande Moschea </a:t>
            </a:r>
            <a:endParaRPr lang="it-IT" altLang="it-IT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costruita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da Maometto </a:t>
            </a:r>
            <a:endParaRPr lang="it-IT" altLang="it-IT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seguito ampliata e modificata. </a:t>
            </a:r>
            <a:endParaRPr lang="it-IT" altLang="it-IT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di sotto della cupola 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centrale verde,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era la casa del 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Profeta inglobata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moschea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quale morì e fu 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sepolto.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6719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8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magine 5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/>
          <a:stretch/>
        </p:blipFill>
        <p:spPr bwMode="auto">
          <a:xfrm>
            <a:off x="2079980" y="1196752"/>
            <a:ext cx="80320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351337" y="260648"/>
            <a:ext cx="5489327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5000"/>
              </a:lnSpc>
            </a:pPr>
            <a:r>
              <a:rPr lang="it-IT" altLang="it-IT" sz="2400" b="1" dirty="0" smtClean="0">
                <a:solidFill>
                  <a:schemeClr val="tx1"/>
                </a:solidFill>
              </a:rPr>
              <a:t>Medina: </a:t>
            </a:r>
            <a:r>
              <a:rPr lang="it-IT" altLang="it-IT" sz="2400" b="1" dirty="0">
                <a:solidFill>
                  <a:schemeClr val="tx1"/>
                </a:solidFill>
              </a:rPr>
              <a:t>la Moschea del </a:t>
            </a:r>
            <a:r>
              <a:rPr lang="it-IT" altLang="it-IT" sz="2400" b="1" dirty="0" smtClean="0">
                <a:solidFill>
                  <a:schemeClr val="tx1"/>
                </a:solidFill>
              </a:rPr>
              <a:t>Profeta</a:t>
            </a:r>
            <a:endParaRPr lang="it-IT" altLang="it-IT" sz="2400" b="1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951984" y="3429000"/>
            <a:ext cx="57606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326945" y="2951656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/>
              <a:t>La cupola verde</a:t>
            </a:r>
          </a:p>
        </p:txBody>
      </p:sp>
    </p:spTree>
    <p:extLst>
      <p:ext uri="{BB962C8B-B14F-4D97-AF65-F5344CB8AC3E}">
        <p14:creationId xmlns:p14="http://schemas.microsoft.com/office/powerpoint/2010/main" val="36294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8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426839" y="437292"/>
            <a:ext cx="533832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2800" b="1" dirty="0" smtClean="0"/>
              <a:t>Medina: la tomba </a:t>
            </a:r>
            <a:r>
              <a:rPr lang="it-IT" sz="2800" b="1" dirty="0"/>
              <a:t>di Maometto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2"/>
          <a:stretch/>
        </p:blipFill>
        <p:spPr>
          <a:xfrm>
            <a:off x="2505972" y="1196752"/>
            <a:ext cx="7180057" cy="49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631976" y="548680"/>
            <a:ext cx="492804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4400" b="1" dirty="0" smtClean="0"/>
              <a:t>Sunniti e Sciiti </a:t>
            </a:r>
            <a:endParaRPr lang="it-IT" altLang="it-IT" sz="4400" b="1" dirty="0"/>
          </a:p>
        </p:txBody>
      </p:sp>
      <p:sp>
        <p:nvSpPr>
          <p:cNvPr id="3" name="Rettangolo 2"/>
          <p:cNvSpPr/>
          <p:nvPr/>
        </p:nvSpPr>
        <p:spPr>
          <a:xfrm>
            <a:off x="1757518" y="2564904"/>
            <a:ext cx="8676964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 smtClean="0"/>
              <a:t>Nel </a:t>
            </a:r>
            <a:r>
              <a:rPr lang="it-IT" sz="3200" b="1" dirty="0"/>
              <a:t>632 </a:t>
            </a:r>
            <a:r>
              <a:rPr lang="it-IT" sz="3200" b="1" dirty="0" smtClean="0"/>
              <a:t>d.C.</a:t>
            </a:r>
            <a:r>
              <a:rPr lang="it-IT" sz="3200" dirty="0" smtClean="0"/>
              <a:t>, </a:t>
            </a:r>
            <a:r>
              <a:rPr lang="it-IT" sz="3200" dirty="0"/>
              <a:t>l’anno della morte </a:t>
            </a:r>
            <a:r>
              <a:rPr lang="it-IT" sz="3200" dirty="0" smtClean="0"/>
              <a:t>di Maometto</a:t>
            </a:r>
            <a:r>
              <a:rPr lang="it-IT" sz="3200" dirty="0"/>
              <a:t>, </a:t>
            </a:r>
            <a:endParaRPr lang="it-IT" sz="3200" dirty="0" smtClean="0"/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le tribù che </a:t>
            </a:r>
            <a:r>
              <a:rPr lang="it-IT" sz="3200" dirty="0"/>
              <a:t>lo seguivano </a:t>
            </a:r>
            <a:endParaRPr lang="it-IT" sz="3200" dirty="0" smtClean="0"/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si </a:t>
            </a:r>
            <a:r>
              <a:rPr lang="it-IT" sz="3200" dirty="0"/>
              <a:t>divisero </a:t>
            </a:r>
            <a:r>
              <a:rPr lang="it-IT" sz="3200" dirty="0" smtClean="0"/>
              <a:t>su chi avrebbe </a:t>
            </a:r>
            <a:r>
              <a:rPr lang="it-IT" sz="3200" dirty="0"/>
              <a:t>dovuto ereditare </a:t>
            </a:r>
            <a:endParaRPr lang="it-IT" sz="3200" dirty="0" smtClean="0"/>
          </a:p>
          <a:p>
            <a:pPr algn="ctr">
              <a:lnSpc>
                <a:spcPct val="150000"/>
              </a:lnSpc>
            </a:pPr>
            <a:r>
              <a:rPr lang="it-IT" sz="3200" dirty="0" smtClean="0"/>
              <a:t>la successione politica e </a:t>
            </a:r>
            <a:r>
              <a:rPr lang="it-IT" sz="3200" dirty="0"/>
              <a:t>religiosa. </a:t>
            </a:r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3031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7" y="-9000"/>
            <a:ext cx="12212734" cy="6876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66665" y="3164754"/>
            <a:ext cx="774573" cy="2869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altLang="it-IT" sz="1200" b="1" dirty="0"/>
              <a:t>Mecca</a:t>
            </a:r>
          </a:p>
        </p:txBody>
      </p:sp>
      <p:sp>
        <p:nvSpPr>
          <p:cNvPr id="5" name="Ovale 4"/>
          <p:cNvSpPr/>
          <p:nvPr/>
        </p:nvSpPr>
        <p:spPr>
          <a:xfrm flipH="1">
            <a:off x="5663952" y="3429000"/>
            <a:ext cx="108000" cy="108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23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05390" y="1767007"/>
            <a:ext cx="10981220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La maggioranza dei suoi seguaci,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che sarebbero in seguito divenuti noti come </a:t>
            </a:r>
            <a:r>
              <a:rPr lang="it-IT" sz="2800" b="1" dirty="0"/>
              <a:t>sunniti</a:t>
            </a:r>
            <a:r>
              <a:rPr lang="it-IT" sz="28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e che oggi rappresentano l’80 per cento dei musulmani,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appoggiarono </a:t>
            </a:r>
            <a:r>
              <a:rPr lang="it-IT" sz="2800" b="1" dirty="0"/>
              <a:t>Abu </a:t>
            </a:r>
            <a:r>
              <a:rPr lang="it-IT" sz="2800" b="1" dirty="0" err="1"/>
              <a:t>Bakr</a:t>
            </a:r>
            <a:r>
              <a:rPr lang="it-IT" sz="28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2800" dirty="0"/>
              <a:t>molto amico del profeta e padre della moglie </a:t>
            </a:r>
            <a:r>
              <a:rPr lang="it-IT" sz="2800" dirty="0" err="1"/>
              <a:t>Aisha</a:t>
            </a:r>
            <a:r>
              <a:rPr lang="it-IT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53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079795" y="116632"/>
            <a:ext cx="4032411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Sunna</a:t>
            </a:r>
            <a:endParaRPr lang="it-IT" alt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32" y="2277000"/>
            <a:ext cx="1590337" cy="23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7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79476" y="3046308"/>
            <a:ext cx="9613068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3200" dirty="0"/>
              <a:t>Dopo </a:t>
            </a:r>
            <a:r>
              <a:rPr lang="it-IT" sz="3200" dirty="0" smtClean="0"/>
              <a:t>il Corano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sz="3200" dirty="0" smtClean="0"/>
              <a:t>la </a:t>
            </a:r>
            <a:r>
              <a:rPr lang="it-IT" sz="3200" dirty="0"/>
              <a:t>Sunna </a:t>
            </a:r>
            <a:r>
              <a:rPr lang="it-IT" sz="3200" dirty="0" smtClean="0"/>
              <a:t>costituisce, per i sunniti, </a:t>
            </a:r>
            <a:r>
              <a:rPr lang="it-IT" sz="3200" dirty="0"/>
              <a:t>la seconda fonte </a:t>
            </a:r>
            <a:endParaRPr lang="it-IT" sz="32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sz="3200" dirty="0" smtClean="0"/>
              <a:t>della </a:t>
            </a:r>
            <a:r>
              <a:rPr lang="it-IT" sz="3200" b="1" dirty="0"/>
              <a:t>Legge islamica </a:t>
            </a:r>
            <a:endParaRPr lang="it-IT" sz="3200" b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sz="3200" dirty="0"/>
              <a:t>e</a:t>
            </a:r>
            <a:r>
              <a:rPr lang="it-IT" sz="3200" dirty="0" smtClean="0"/>
              <a:t>, </a:t>
            </a:r>
            <a:r>
              <a:rPr lang="it-IT" sz="3200" dirty="0"/>
              <a:t>col testo sacro </a:t>
            </a:r>
            <a:r>
              <a:rPr lang="it-IT" sz="3200" dirty="0" smtClean="0"/>
              <a:t>del Corano, costituisce la </a:t>
            </a:r>
            <a:r>
              <a:rPr lang="it-IT" sz="3200" b="1" dirty="0" err="1" smtClean="0"/>
              <a:t>Shari’a</a:t>
            </a:r>
            <a:r>
              <a:rPr lang="it-IT" sz="3200" b="1" dirty="0" smtClean="0"/>
              <a:t>.</a:t>
            </a:r>
            <a:endParaRPr lang="it-IT" altLang="it-IT" sz="3200" b="1" dirty="0"/>
          </a:p>
        </p:txBody>
      </p:sp>
      <p:sp>
        <p:nvSpPr>
          <p:cNvPr id="4" name="Rettangolo 3"/>
          <p:cNvSpPr/>
          <p:nvPr/>
        </p:nvSpPr>
        <p:spPr>
          <a:xfrm>
            <a:off x="1379476" y="764704"/>
            <a:ext cx="961306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3200" dirty="0" smtClean="0"/>
              <a:t>la </a:t>
            </a:r>
            <a:r>
              <a:rPr lang="it-IT" sz="3200" b="1" dirty="0"/>
              <a:t>Sunna</a:t>
            </a:r>
            <a:r>
              <a:rPr lang="it-IT" sz="3200" dirty="0"/>
              <a:t> </a:t>
            </a:r>
            <a:r>
              <a:rPr lang="it-IT" sz="3200" dirty="0" smtClean="0"/>
              <a:t>spiega e presenta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sz="3200" dirty="0" smtClean="0"/>
              <a:t>le consuetudini </a:t>
            </a:r>
            <a:r>
              <a:rPr lang="it-IT" sz="3200" dirty="0"/>
              <a:t>di Maometto </a:t>
            </a:r>
            <a:endParaRPr lang="it-IT" sz="32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sz="3200" dirty="0" smtClean="0"/>
              <a:t>nelle </a:t>
            </a:r>
            <a:r>
              <a:rPr lang="it-IT" sz="3200" dirty="0"/>
              <a:t>varie circostanze della </a:t>
            </a:r>
            <a:r>
              <a:rPr lang="it-IT" sz="3200" dirty="0" smtClean="0"/>
              <a:t>vita.</a:t>
            </a:r>
            <a:endParaRPr lang="it-IT" altLang="it-IT" sz="3200" dirty="0"/>
          </a:p>
        </p:txBody>
      </p:sp>
    </p:spTree>
    <p:extLst>
      <p:ext uri="{BB962C8B-B14F-4D97-AF65-F5344CB8AC3E}">
        <p14:creationId xmlns:p14="http://schemas.microsoft.com/office/powerpoint/2010/main" val="4468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95400" y="1109134"/>
            <a:ext cx="10801200" cy="4639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/>
              <a:t>Secondo gli </a:t>
            </a:r>
            <a:r>
              <a:rPr lang="it-IT" sz="2800" b="1" dirty="0" smtClean="0"/>
              <a:t>Sciiti</a:t>
            </a:r>
            <a:r>
              <a:rPr lang="it-IT" sz="2800" dirty="0" smtClean="0"/>
              <a:t>, </a:t>
            </a:r>
            <a:r>
              <a:rPr lang="it-IT" sz="2800" dirty="0"/>
              <a:t>il legittimo successore </a:t>
            </a:r>
            <a:r>
              <a:rPr lang="it-IT" sz="2800" dirty="0" smtClean="0"/>
              <a:t>di Maometto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andava </a:t>
            </a:r>
            <a:r>
              <a:rPr lang="it-IT" sz="2800" dirty="0"/>
              <a:t>individuato tra i </a:t>
            </a:r>
            <a:r>
              <a:rPr lang="it-IT" sz="2800" dirty="0" smtClean="0"/>
              <a:t>suoi consanguinei. </a:t>
            </a:r>
          </a:p>
          <a:p>
            <a:pPr algn="ctr">
              <a:lnSpc>
                <a:spcPct val="150000"/>
              </a:lnSpc>
            </a:pPr>
            <a:endParaRPr lang="it-IT" sz="12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Sostenevano </a:t>
            </a:r>
            <a:r>
              <a:rPr lang="it-IT" sz="2800" dirty="0"/>
              <a:t>che a succedergli </a:t>
            </a:r>
            <a:r>
              <a:rPr lang="it-IT" sz="2800" dirty="0" smtClean="0"/>
              <a:t>doveva </a:t>
            </a:r>
            <a:r>
              <a:rPr lang="it-IT" sz="2800" dirty="0"/>
              <a:t>essere </a:t>
            </a:r>
            <a:r>
              <a:rPr lang="it-IT" sz="2800" b="1" dirty="0" smtClean="0"/>
              <a:t>Alì</a:t>
            </a:r>
            <a:r>
              <a:rPr lang="it-IT" sz="2800" dirty="0" smtClean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suo </a:t>
            </a:r>
            <a:r>
              <a:rPr lang="it-IT" sz="2800" b="1" dirty="0" smtClean="0"/>
              <a:t>cugino</a:t>
            </a:r>
            <a:r>
              <a:rPr lang="it-IT" sz="2800" dirty="0" smtClean="0"/>
              <a:t> che sposò Fatima, la figlia di Maometto.</a:t>
            </a:r>
          </a:p>
          <a:p>
            <a:pPr algn="ctr">
              <a:lnSpc>
                <a:spcPct val="150000"/>
              </a:lnSpc>
            </a:pPr>
            <a:endParaRPr lang="it-IT" sz="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Alì </a:t>
            </a:r>
            <a:r>
              <a:rPr lang="it-IT" sz="2800" dirty="0"/>
              <a:t>governò per un breve periodo in veste di quarto califfo, </a:t>
            </a:r>
            <a:endParaRPr lang="it-IT" sz="2800" dirty="0" smtClean="0"/>
          </a:p>
          <a:p>
            <a:pPr algn="ctr">
              <a:lnSpc>
                <a:spcPct val="150000"/>
              </a:lnSpc>
            </a:pPr>
            <a:r>
              <a:rPr lang="it-IT" sz="2800" dirty="0" smtClean="0"/>
              <a:t>il </a:t>
            </a:r>
            <a:r>
              <a:rPr lang="it-IT" sz="2800" dirty="0"/>
              <a:t>titolo conferito ai successori di Maometto. </a:t>
            </a:r>
            <a:endParaRPr lang="it-IT" sz="2800" dirty="0" smtClean="0"/>
          </a:p>
          <a:p>
            <a:pPr algn="ctr">
              <a:lnSpc>
                <a:spcPct val="150000"/>
              </a:lnSpc>
            </a:pP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782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3412" y="1207238"/>
            <a:ext cx="10585176" cy="37971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>
                <a:ea typeface="Times New Roman" panose="02020603050405020304" pitchFamily="18" charset="0"/>
              </a:rPr>
              <a:t>La frattura </a:t>
            </a:r>
            <a:r>
              <a:rPr lang="it-IT" sz="2800" dirty="0" smtClean="0">
                <a:ea typeface="Times New Roman" panose="02020603050405020304" pitchFamily="18" charset="0"/>
              </a:rPr>
              <a:t>si </a:t>
            </a:r>
            <a:r>
              <a:rPr lang="it-IT" sz="2800" dirty="0">
                <a:ea typeface="Times New Roman" panose="02020603050405020304" pitchFamily="18" charset="0"/>
              </a:rPr>
              <a:t>consolidò </a:t>
            </a:r>
            <a:r>
              <a:rPr lang="it-IT" sz="2800" dirty="0" smtClean="0">
                <a:ea typeface="Times New Roman" panose="02020603050405020304" pitchFamily="18" charset="0"/>
              </a:rPr>
              <a:t>quando il figlio </a:t>
            </a:r>
            <a:r>
              <a:rPr lang="it-IT" sz="2800" dirty="0">
                <a:ea typeface="Times New Roman" panose="02020603050405020304" pitchFamily="18" charset="0"/>
              </a:rPr>
              <a:t>di </a:t>
            </a:r>
            <a:r>
              <a:rPr lang="it-IT" sz="2800" dirty="0" smtClean="0">
                <a:ea typeface="Times New Roman" panose="02020603050405020304" pitchFamily="18" charset="0"/>
              </a:rPr>
              <a:t>Alì,  </a:t>
            </a:r>
            <a:r>
              <a:rPr lang="it-IT" sz="2800" b="1" dirty="0" err="1" smtClean="0">
                <a:ea typeface="Times New Roman" panose="02020603050405020304" pitchFamily="18" charset="0"/>
              </a:rPr>
              <a:t>Husayn</a:t>
            </a:r>
            <a:r>
              <a:rPr lang="it-IT" sz="2800" dirty="0">
                <a:ea typeface="Times New Roman" panose="02020603050405020304" pitchFamily="18" charset="0"/>
              </a:rPr>
              <a:t>,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fu </a:t>
            </a:r>
            <a:r>
              <a:rPr lang="it-IT" sz="2800" dirty="0">
                <a:ea typeface="Times New Roman" panose="02020603050405020304" pitchFamily="18" charset="0"/>
              </a:rPr>
              <a:t>ucciso nel 680 a </a:t>
            </a:r>
            <a:r>
              <a:rPr lang="it-IT" sz="2800" b="1" dirty="0" err="1">
                <a:ea typeface="Times New Roman" panose="02020603050405020304" pitchFamily="18" charset="0"/>
              </a:rPr>
              <a:t>Kerbala</a:t>
            </a:r>
            <a:r>
              <a:rPr lang="it-IT" sz="2800" dirty="0">
                <a:ea typeface="Times New Roman" panose="02020603050405020304" pitchFamily="18" charset="0"/>
              </a:rPr>
              <a:t> (nell’attuale Iraq)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dalle </a:t>
            </a:r>
            <a:r>
              <a:rPr lang="it-IT" sz="2800" dirty="0">
                <a:ea typeface="Times New Roman" panose="02020603050405020304" pitchFamily="18" charset="0"/>
              </a:rPr>
              <a:t>truppe del califfo sunnita al potere.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it-IT" sz="105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L’episodio viene ricordato dagli sciiti con cerimonie luttuose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ea typeface="Times New Roman" panose="02020603050405020304" pitchFamily="18" charset="0"/>
              </a:rPr>
              <a:t>c</a:t>
            </a:r>
            <a:r>
              <a:rPr lang="it-IT" sz="2800" dirty="0" smtClean="0">
                <a:ea typeface="Times New Roman" panose="02020603050405020304" pitchFamily="18" charset="0"/>
              </a:rPr>
              <a:t>ome la </a:t>
            </a:r>
            <a:r>
              <a:rPr lang="it-IT" sz="2800" b="1" i="1" dirty="0" err="1" smtClean="0">
                <a:ea typeface="Times New Roman" panose="02020603050405020304" pitchFamily="18" charset="0"/>
              </a:rPr>
              <a:t>ashura</a:t>
            </a:r>
            <a:r>
              <a:rPr lang="it-IT" sz="2800" i="1" dirty="0" smtClean="0">
                <a:ea typeface="Times New Roman" panose="02020603050405020304" pitchFamily="18" charset="0"/>
              </a:rPr>
              <a:t> </a:t>
            </a:r>
            <a:r>
              <a:rPr lang="it-IT" sz="2800" dirty="0" smtClean="0">
                <a:ea typeface="Times New Roman" panose="02020603050405020304" pitchFamily="18" charset="0"/>
              </a:rPr>
              <a:t>con simboliche autoflagellazioni.</a:t>
            </a:r>
          </a:p>
          <a:p>
            <a:pPr algn="ctr">
              <a:lnSpc>
                <a:spcPct val="150000"/>
              </a:lnSpc>
            </a:pPr>
            <a:endParaRPr lang="it-IT" sz="1000" dirty="0" smtClean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0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484784"/>
            <a:ext cx="6096000" cy="457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99437" y="90872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Iraq: la moschea di </a:t>
            </a:r>
            <a:r>
              <a:rPr lang="it-IT" dirty="0" err="1" smtClean="0">
                <a:solidFill>
                  <a:srgbClr val="FFFFCC"/>
                </a:solidFill>
                <a:ea typeface="Times New Roman" panose="02020603050405020304" pitchFamily="18" charset="0"/>
              </a:rPr>
              <a:t>Kerbala</a:t>
            </a:r>
            <a:endParaRPr lang="it-IT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0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00" y="1164814"/>
            <a:ext cx="7238601" cy="482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93552" y="692696"/>
            <a:ext cx="5004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La </a:t>
            </a:r>
            <a:r>
              <a:rPr lang="it-IT" sz="2000" i="1" dirty="0" err="1">
                <a:solidFill>
                  <a:srgbClr val="FFFFCC"/>
                </a:solidFill>
                <a:ea typeface="Times New Roman" panose="02020603050405020304" pitchFamily="18" charset="0"/>
              </a:rPr>
              <a:t>ashura</a:t>
            </a:r>
            <a:r>
              <a:rPr lang="it-IT" sz="2000" i="1" dirty="0">
                <a:solidFill>
                  <a:srgbClr val="FFFFCC"/>
                </a:solidFill>
                <a:ea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FFCC"/>
                </a:solidFill>
                <a:ea typeface="Times New Roman" panose="02020603050405020304" pitchFamily="18" charset="0"/>
              </a:rPr>
              <a:t>con simboliche autoflagellazioni</a:t>
            </a:r>
            <a:endParaRPr lang="it-IT" sz="2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95400" y="635928"/>
            <a:ext cx="10801200" cy="5586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ea typeface="Times New Roman" panose="02020603050405020304" pitchFamily="18" charset="0"/>
              </a:rPr>
              <a:t>Con il passare del tempo, le credenze religiose </a:t>
            </a:r>
            <a:endParaRPr lang="it-IT" sz="32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ea typeface="Times New Roman" panose="02020603050405020304" pitchFamily="18" charset="0"/>
              </a:rPr>
              <a:t>dei </a:t>
            </a:r>
            <a:r>
              <a:rPr lang="it-IT" sz="3200" dirty="0">
                <a:ea typeface="Times New Roman" panose="02020603050405020304" pitchFamily="18" charset="0"/>
              </a:rPr>
              <a:t>due gruppi cominciarono a differenziarsi. </a:t>
            </a:r>
            <a:endParaRPr lang="it-IT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it-IT" sz="10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ea typeface="Times New Roman" panose="02020603050405020304" pitchFamily="18" charset="0"/>
              </a:rPr>
              <a:t>Per </a:t>
            </a:r>
            <a:r>
              <a:rPr lang="it-IT" sz="3200" dirty="0">
                <a:ea typeface="Times New Roman" panose="02020603050405020304" pitchFamily="18" charset="0"/>
              </a:rPr>
              <a:t>la maggior parte </a:t>
            </a:r>
            <a:r>
              <a:rPr lang="it-IT" sz="3200" dirty="0" smtClean="0">
                <a:ea typeface="Times New Roman" panose="02020603050405020304" pitchFamily="18" charset="0"/>
              </a:rPr>
              <a:t>degli sciiti 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ea typeface="Times New Roman" panose="02020603050405020304" pitchFamily="18" charset="0"/>
              </a:rPr>
              <a:t>è importante credere che il </a:t>
            </a:r>
            <a:r>
              <a:rPr lang="it-IT" sz="3200" dirty="0">
                <a:ea typeface="Times New Roman" panose="02020603050405020304" pitchFamily="18" charset="0"/>
              </a:rPr>
              <a:t>dodicesimo e ultimo imam </a:t>
            </a:r>
            <a:endParaRPr lang="it-IT" sz="32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600" dirty="0" smtClean="0">
                <a:ea typeface="Times New Roman" panose="02020603050405020304" pitchFamily="18" charset="0"/>
              </a:rPr>
              <a:t>(la speciale guida spirituale della comunità detta </a:t>
            </a:r>
            <a:r>
              <a:rPr lang="it-IT" sz="2600" b="1" i="1" dirty="0" smtClean="0">
                <a:ea typeface="Times New Roman" panose="02020603050405020304" pitchFamily="18" charset="0"/>
              </a:rPr>
              <a:t>umma</a:t>
            </a:r>
            <a:r>
              <a:rPr lang="it-IT" sz="2600" dirty="0" smtClean="0"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ea typeface="Times New Roman" panose="02020603050405020304" pitchFamily="18" charset="0"/>
              </a:rPr>
              <a:t>sia </a:t>
            </a:r>
            <a:r>
              <a:rPr lang="it-IT" sz="3200" dirty="0">
                <a:ea typeface="Times New Roman" panose="02020603050405020304" pitchFamily="18" charset="0"/>
              </a:rPr>
              <a:t>nascosto </a:t>
            </a:r>
            <a:r>
              <a:rPr lang="it-IT" sz="3200" dirty="0" smtClean="0">
                <a:ea typeface="Times New Roman" panose="02020603050405020304" pitchFamily="18" charset="0"/>
              </a:rPr>
              <a:t>e </a:t>
            </a:r>
            <a:r>
              <a:rPr lang="it-IT" sz="3200" dirty="0">
                <a:ea typeface="Times New Roman" panose="02020603050405020304" pitchFamily="18" charset="0"/>
              </a:rPr>
              <a:t>che un giorno </a:t>
            </a:r>
            <a:endParaRPr lang="it-IT" sz="32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dirty="0" smtClean="0">
                <a:ea typeface="Times New Roman" panose="02020603050405020304" pitchFamily="18" charset="0"/>
              </a:rPr>
              <a:t>riapparirà </a:t>
            </a:r>
            <a:r>
              <a:rPr lang="it-IT" sz="3200" dirty="0">
                <a:ea typeface="Times New Roman" panose="02020603050405020304" pitchFamily="18" charset="0"/>
              </a:rPr>
              <a:t>per compiere la volontà divina</a:t>
            </a:r>
            <a:r>
              <a:rPr lang="it-IT" sz="3200" dirty="0" smtClean="0"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it-IT" sz="1000" dirty="0" smtClean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97478" y="751344"/>
            <a:ext cx="9397044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ea typeface="Times New Roman" panose="02020603050405020304" pitchFamily="18" charset="0"/>
              </a:rPr>
              <a:t>I</a:t>
            </a:r>
            <a:r>
              <a:rPr lang="it-IT" sz="2800" dirty="0" smtClean="0">
                <a:ea typeface="Times New Roman" panose="02020603050405020304" pitchFamily="18" charset="0"/>
              </a:rPr>
              <a:t> </a:t>
            </a:r>
            <a:r>
              <a:rPr lang="it-IT" sz="2800" b="1" dirty="0" smtClean="0">
                <a:ea typeface="Times New Roman" panose="02020603050405020304" pitchFamily="18" charset="0"/>
              </a:rPr>
              <a:t>sunniti,</a:t>
            </a:r>
            <a:r>
              <a:rPr lang="it-IT" sz="2800" dirty="0" smtClean="0">
                <a:ea typeface="Times New Roman" panose="02020603050405020304" pitchFamily="18" charset="0"/>
              </a:rPr>
              <a:t> oltre al Corano,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basano la </a:t>
            </a:r>
            <a:r>
              <a:rPr lang="it-IT" sz="2800" dirty="0">
                <a:ea typeface="Times New Roman" panose="02020603050405020304" pitchFamily="18" charset="0"/>
              </a:rPr>
              <a:t>loro pratica religiosa </a:t>
            </a:r>
            <a:r>
              <a:rPr lang="it-IT" sz="2800" dirty="0" smtClean="0">
                <a:ea typeface="Times New Roman" panose="02020603050405020304" pitchFamily="18" charset="0"/>
              </a:rPr>
              <a:t>sulla </a:t>
            </a:r>
            <a:r>
              <a:rPr lang="it-IT" sz="2800" b="1" dirty="0" smtClean="0">
                <a:ea typeface="Times New Roman" panose="02020603050405020304" pitchFamily="18" charset="0"/>
              </a:rPr>
              <a:t>SUNNA</a:t>
            </a:r>
            <a:r>
              <a:rPr lang="it-IT" sz="2800" dirty="0" smtClean="0">
                <a:ea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ea typeface="Times New Roman" panose="02020603050405020304" pitchFamily="18" charset="0"/>
              </a:rPr>
              <a:t>c</a:t>
            </a:r>
            <a:r>
              <a:rPr lang="it-IT" sz="2800" dirty="0" smtClean="0">
                <a:ea typeface="Times New Roman" panose="02020603050405020304" pitchFamily="18" charset="0"/>
              </a:rPr>
              <a:t>he narra le azioni di </a:t>
            </a:r>
            <a:r>
              <a:rPr lang="it-IT" sz="2800" dirty="0">
                <a:ea typeface="Times New Roman" panose="02020603050405020304" pitchFamily="18" charset="0"/>
              </a:rPr>
              <a:t>Maometto </a:t>
            </a:r>
            <a:r>
              <a:rPr lang="it-IT" sz="2800" dirty="0" smtClean="0">
                <a:ea typeface="Times New Roman" panose="02020603050405020304" pitchFamily="18" charset="0"/>
              </a:rPr>
              <a:t>e i </a:t>
            </a:r>
            <a:r>
              <a:rPr lang="it-IT" sz="2800" dirty="0">
                <a:ea typeface="Times New Roman" panose="02020603050405020304" pitchFamily="18" charset="0"/>
              </a:rPr>
              <a:t>suoi </a:t>
            </a:r>
            <a:r>
              <a:rPr lang="it-IT" sz="2800" dirty="0" smtClean="0">
                <a:ea typeface="Times New Roman" panose="02020603050405020304" pitchFamily="18" charset="0"/>
              </a:rPr>
              <a:t>insegnamenti.</a:t>
            </a:r>
            <a:endParaRPr lang="it-IT" sz="2800" dirty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dirty="0">
                <a:ea typeface="Times New Roman" panose="02020603050405020304" pitchFamily="18" charset="0"/>
              </a:rPr>
              <a:t> </a:t>
            </a:r>
            <a:endParaRPr lang="it-IT" sz="24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Gli </a:t>
            </a:r>
            <a:r>
              <a:rPr lang="it-IT" sz="2800" b="1" dirty="0" smtClean="0">
                <a:ea typeface="Times New Roman" panose="02020603050405020304" pitchFamily="18" charset="0"/>
              </a:rPr>
              <a:t>sciiti, </a:t>
            </a:r>
            <a:r>
              <a:rPr lang="it-IT" sz="2800" dirty="0" smtClean="0">
                <a:ea typeface="Times New Roman" panose="02020603050405020304" pitchFamily="18" charset="0"/>
              </a:rPr>
              <a:t>vedono </a:t>
            </a:r>
            <a:r>
              <a:rPr lang="it-IT" sz="2800" dirty="0">
                <a:ea typeface="Times New Roman" panose="02020603050405020304" pitchFamily="18" charset="0"/>
              </a:rPr>
              <a:t>nei loro leader religiosi,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soprattutto </a:t>
            </a:r>
            <a:r>
              <a:rPr lang="it-IT" sz="2800" dirty="0">
                <a:ea typeface="Times New Roman" panose="02020603050405020304" pitchFamily="18" charset="0"/>
              </a:rPr>
              <a:t>negli </a:t>
            </a:r>
            <a:r>
              <a:rPr lang="it-IT" sz="2800" b="1" dirty="0" smtClean="0">
                <a:ea typeface="Times New Roman" panose="02020603050405020304" pitchFamily="18" charset="0"/>
              </a:rPr>
              <a:t>Ayatollah</a:t>
            </a:r>
            <a:r>
              <a:rPr lang="it-IT" sz="2800" dirty="0">
                <a:ea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ea typeface="Times New Roman" panose="02020603050405020304" pitchFamily="18" charset="0"/>
              </a:rPr>
              <a:t>i grandi </a:t>
            </a:r>
            <a:r>
              <a:rPr lang="it-IT" sz="2800" dirty="0" smtClean="0">
                <a:ea typeface="Times New Roman" panose="02020603050405020304" pitchFamily="18" charset="0"/>
              </a:rPr>
              <a:t>saggi, i mistici e i dottori</a:t>
            </a:r>
            <a:r>
              <a:rPr lang="it-IT" sz="2800" dirty="0">
                <a:ea typeface="Times New Roman" panose="02020603050405020304" pitchFamily="18" charset="0"/>
              </a:rPr>
              <a:t>,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un </a:t>
            </a:r>
            <a:r>
              <a:rPr lang="it-IT" sz="2800" dirty="0">
                <a:ea typeface="Times New Roman" panose="02020603050405020304" pitchFamily="18" charset="0"/>
              </a:rPr>
              <a:t>riflesso di Dio sulla Terra</a:t>
            </a:r>
            <a:r>
              <a:rPr lang="it-IT" sz="2800" dirty="0" smtClean="0"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sz="800" dirty="0" smtClean="0">
                <a:ea typeface="Times New Roman" panose="02020603050405020304" pitchFamily="18" charset="0"/>
              </a:rPr>
              <a:t> </a:t>
            </a:r>
            <a:endParaRPr lang="it-IT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5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3392" y="1005260"/>
            <a:ext cx="10945216" cy="48474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Oggi, i musulmani nel mondo, sono circa </a:t>
            </a:r>
            <a:r>
              <a:rPr lang="it-IT" sz="2800" b="1" dirty="0" smtClean="0">
                <a:ea typeface="Times New Roman" panose="02020603050405020304" pitchFamily="18" charset="0"/>
              </a:rPr>
              <a:t>1,8 </a:t>
            </a:r>
            <a:r>
              <a:rPr lang="it-IT" sz="2800" b="1" dirty="0">
                <a:ea typeface="Times New Roman" panose="02020603050405020304" pitchFamily="18" charset="0"/>
              </a:rPr>
              <a:t>miliardi </a:t>
            </a:r>
            <a:r>
              <a:rPr lang="it-IT" sz="2800" dirty="0">
                <a:ea typeface="Times New Roman" panose="02020603050405020304" pitchFamily="18" charset="0"/>
              </a:rPr>
              <a:t>di persone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e tutti </a:t>
            </a:r>
            <a:r>
              <a:rPr lang="it-IT" sz="2800" dirty="0">
                <a:ea typeface="Times New Roman" panose="02020603050405020304" pitchFamily="18" charset="0"/>
              </a:rPr>
              <a:t>concordano sul fatto </a:t>
            </a:r>
            <a:r>
              <a:rPr lang="it-IT" sz="2800" dirty="0" smtClean="0">
                <a:ea typeface="Times New Roman" panose="02020603050405020304" pitchFamily="18" charset="0"/>
              </a:rPr>
              <a:t>che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Allah </a:t>
            </a:r>
            <a:r>
              <a:rPr lang="it-IT" sz="2800" dirty="0">
                <a:ea typeface="Times New Roman" panose="02020603050405020304" pitchFamily="18" charset="0"/>
              </a:rPr>
              <a:t>sia l’unico dio </a:t>
            </a:r>
            <a:r>
              <a:rPr lang="it-IT" sz="2800" dirty="0" smtClean="0">
                <a:ea typeface="Times New Roman" panose="02020603050405020304" pitchFamily="18" charset="0"/>
              </a:rPr>
              <a:t>e </a:t>
            </a:r>
            <a:r>
              <a:rPr lang="it-IT" sz="2800" dirty="0">
                <a:ea typeface="Times New Roman" panose="02020603050405020304" pitchFamily="18" charset="0"/>
              </a:rPr>
              <a:t>che Maometto sia il suo </a:t>
            </a:r>
            <a:r>
              <a:rPr lang="it-IT" sz="2800" dirty="0" smtClean="0">
                <a:ea typeface="Times New Roman" panose="02020603050405020304" pitchFamily="18" charset="0"/>
              </a:rPr>
              <a:t>Profeta</a:t>
            </a:r>
            <a:r>
              <a:rPr lang="it-IT" sz="2800" dirty="0">
                <a:ea typeface="Times New Roman" panose="02020603050405020304" pitchFamily="18" charset="0"/>
              </a:rPr>
              <a:t>. </a:t>
            </a: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it-IT" sz="2800" dirty="0" smtClean="0"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Osservano i cinque pilastri,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tra </a:t>
            </a:r>
            <a:r>
              <a:rPr lang="it-IT" sz="2800" dirty="0">
                <a:ea typeface="Times New Roman" panose="02020603050405020304" pitchFamily="18" charset="0"/>
              </a:rPr>
              <a:t>cui </a:t>
            </a:r>
            <a:r>
              <a:rPr lang="it-IT" sz="2800" dirty="0" smtClean="0">
                <a:ea typeface="Times New Roman" panose="02020603050405020304" pitchFamily="18" charset="0"/>
              </a:rPr>
              <a:t>il </a:t>
            </a:r>
            <a:r>
              <a:rPr lang="it-IT" sz="2800" b="1" dirty="0" smtClean="0">
                <a:ea typeface="Times New Roman" panose="02020603050405020304" pitchFamily="18" charset="0"/>
              </a:rPr>
              <a:t>ramadan</a:t>
            </a:r>
            <a:r>
              <a:rPr lang="it-IT" sz="2800" dirty="0" smtClean="0">
                <a:ea typeface="Times New Roman" panose="02020603050405020304" pitchFamily="18" charset="0"/>
              </a:rPr>
              <a:t>, il </a:t>
            </a:r>
            <a:r>
              <a:rPr lang="it-IT" sz="2800" dirty="0">
                <a:ea typeface="Times New Roman" panose="02020603050405020304" pitchFamily="18" charset="0"/>
              </a:rPr>
              <a:t>mese di </a:t>
            </a:r>
            <a:r>
              <a:rPr lang="it-IT" sz="2800" dirty="0" smtClean="0">
                <a:ea typeface="Times New Roman" panose="02020603050405020304" pitchFamily="18" charset="0"/>
              </a:rPr>
              <a:t>digiuno, </a:t>
            </a:r>
          </a:p>
          <a:p>
            <a:pPr algn="ctr">
              <a:lnSpc>
                <a:spcPct val="150000"/>
              </a:lnSpc>
            </a:pPr>
            <a:r>
              <a:rPr lang="it-IT" sz="2800" dirty="0" smtClean="0">
                <a:ea typeface="Times New Roman" panose="02020603050405020304" pitchFamily="18" charset="0"/>
              </a:rPr>
              <a:t>e </a:t>
            </a:r>
            <a:r>
              <a:rPr lang="it-IT" sz="2800" dirty="0">
                <a:ea typeface="Times New Roman" panose="02020603050405020304" pitchFamily="18" charset="0"/>
              </a:rPr>
              <a:t>condividono un libro sacro, </a:t>
            </a:r>
            <a:r>
              <a:rPr lang="it-IT" sz="2800" b="1" dirty="0">
                <a:ea typeface="Times New Roman" panose="02020603050405020304" pitchFamily="18" charset="0"/>
              </a:rPr>
              <a:t>il Corano</a:t>
            </a:r>
            <a:r>
              <a:rPr lang="it-IT" sz="2800" dirty="0" smtClean="0"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it-IT" sz="1000" dirty="0" smtClean="0"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7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4" y="-9000"/>
            <a:ext cx="12206829" cy="68760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5375920" y="4797152"/>
            <a:ext cx="144016" cy="14401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087888" y="4509120"/>
            <a:ext cx="648072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4712540" y="2830749"/>
            <a:ext cx="1614791" cy="3054591"/>
          </a:xfrm>
          <a:custGeom>
            <a:avLst/>
            <a:gdLst>
              <a:gd name="connsiteX0" fmla="*/ 428017 w 1614791"/>
              <a:gd name="connsiteY0" fmla="*/ 0 h 3054591"/>
              <a:gd name="connsiteX1" fmla="*/ 359923 w 1614791"/>
              <a:gd name="connsiteY1" fmla="*/ 68094 h 3054591"/>
              <a:gd name="connsiteX2" fmla="*/ 330740 w 1614791"/>
              <a:gd name="connsiteY2" fmla="*/ 97277 h 3054591"/>
              <a:gd name="connsiteX3" fmla="*/ 262647 w 1614791"/>
              <a:gd name="connsiteY3" fmla="*/ 155642 h 3054591"/>
              <a:gd name="connsiteX4" fmla="*/ 233464 w 1614791"/>
              <a:gd name="connsiteY4" fmla="*/ 165370 h 3054591"/>
              <a:gd name="connsiteX5" fmla="*/ 214008 w 1614791"/>
              <a:gd name="connsiteY5" fmla="*/ 184825 h 3054591"/>
              <a:gd name="connsiteX6" fmla="*/ 184825 w 1614791"/>
              <a:gd name="connsiteY6" fmla="*/ 204281 h 3054591"/>
              <a:gd name="connsiteX7" fmla="*/ 165370 w 1614791"/>
              <a:gd name="connsiteY7" fmla="*/ 233464 h 3054591"/>
              <a:gd name="connsiteX8" fmla="*/ 107004 w 1614791"/>
              <a:gd name="connsiteY8" fmla="*/ 282102 h 3054591"/>
              <a:gd name="connsiteX9" fmla="*/ 38910 w 1614791"/>
              <a:gd name="connsiteY9" fmla="*/ 359923 h 3054591"/>
              <a:gd name="connsiteX10" fmla="*/ 29183 w 1614791"/>
              <a:gd name="connsiteY10" fmla="*/ 389106 h 3054591"/>
              <a:gd name="connsiteX11" fmla="*/ 9727 w 1614791"/>
              <a:gd name="connsiteY11" fmla="*/ 408562 h 3054591"/>
              <a:gd name="connsiteX12" fmla="*/ 0 w 1614791"/>
              <a:gd name="connsiteY12" fmla="*/ 447472 h 3054591"/>
              <a:gd name="connsiteX13" fmla="*/ 19455 w 1614791"/>
              <a:gd name="connsiteY13" fmla="*/ 690664 h 3054591"/>
              <a:gd name="connsiteX14" fmla="*/ 48638 w 1614791"/>
              <a:gd name="connsiteY14" fmla="*/ 778213 h 3054591"/>
              <a:gd name="connsiteX15" fmla="*/ 68093 w 1614791"/>
              <a:gd name="connsiteY15" fmla="*/ 836579 h 3054591"/>
              <a:gd name="connsiteX16" fmla="*/ 77821 w 1614791"/>
              <a:gd name="connsiteY16" fmla="*/ 865762 h 3054591"/>
              <a:gd name="connsiteX17" fmla="*/ 116732 w 1614791"/>
              <a:gd name="connsiteY17" fmla="*/ 953311 h 3054591"/>
              <a:gd name="connsiteX18" fmla="*/ 145915 w 1614791"/>
              <a:gd name="connsiteY18" fmla="*/ 1040860 h 3054591"/>
              <a:gd name="connsiteX19" fmla="*/ 155642 w 1614791"/>
              <a:gd name="connsiteY19" fmla="*/ 1070042 h 3054591"/>
              <a:gd name="connsiteX20" fmla="*/ 175098 w 1614791"/>
              <a:gd name="connsiteY20" fmla="*/ 1099225 h 3054591"/>
              <a:gd name="connsiteX21" fmla="*/ 214008 w 1614791"/>
              <a:gd name="connsiteY21" fmla="*/ 1167319 h 3054591"/>
              <a:gd name="connsiteX22" fmla="*/ 252919 w 1614791"/>
              <a:gd name="connsiteY22" fmla="*/ 1215957 h 3054591"/>
              <a:gd name="connsiteX23" fmla="*/ 262647 w 1614791"/>
              <a:gd name="connsiteY23" fmla="*/ 1245140 h 3054591"/>
              <a:gd name="connsiteX24" fmla="*/ 282102 w 1614791"/>
              <a:gd name="connsiteY24" fmla="*/ 1264596 h 3054591"/>
              <a:gd name="connsiteX25" fmla="*/ 301557 w 1614791"/>
              <a:gd name="connsiteY25" fmla="*/ 1293779 h 3054591"/>
              <a:gd name="connsiteX26" fmla="*/ 340468 w 1614791"/>
              <a:gd name="connsiteY26" fmla="*/ 1371600 h 3054591"/>
              <a:gd name="connsiteX27" fmla="*/ 359923 w 1614791"/>
              <a:gd name="connsiteY27" fmla="*/ 1410511 h 3054591"/>
              <a:gd name="connsiteX28" fmla="*/ 389106 w 1614791"/>
              <a:gd name="connsiteY28" fmla="*/ 1498060 h 3054591"/>
              <a:gd name="connsiteX29" fmla="*/ 418289 w 1614791"/>
              <a:gd name="connsiteY29" fmla="*/ 1517515 h 3054591"/>
              <a:gd name="connsiteX30" fmla="*/ 447472 w 1614791"/>
              <a:gd name="connsiteY30" fmla="*/ 1575881 h 3054591"/>
              <a:gd name="connsiteX31" fmla="*/ 496110 w 1614791"/>
              <a:gd name="connsiteY31" fmla="*/ 1634247 h 3054591"/>
              <a:gd name="connsiteX32" fmla="*/ 535021 w 1614791"/>
              <a:gd name="connsiteY32" fmla="*/ 1692613 h 3054591"/>
              <a:gd name="connsiteX33" fmla="*/ 573932 w 1614791"/>
              <a:gd name="connsiteY33" fmla="*/ 1741251 h 3054591"/>
              <a:gd name="connsiteX34" fmla="*/ 632298 w 1614791"/>
              <a:gd name="connsiteY34" fmla="*/ 1848255 h 3054591"/>
              <a:gd name="connsiteX35" fmla="*/ 651753 w 1614791"/>
              <a:gd name="connsiteY35" fmla="*/ 1877438 h 3054591"/>
              <a:gd name="connsiteX36" fmla="*/ 671208 w 1614791"/>
              <a:gd name="connsiteY36" fmla="*/ 1906621 h 3054591"/>
              <a:gd name="connsiteX37" fmla="*/ 690664 w 1614791"/>
              <a:gd name="connsiteY37" fmla="*/ 1926077 h 3054591"/>
              <a:gd name="connsiteX38" fmla="*/ 710119 w 1614791"/>
              <a:gd name="connsiteY38" fmla="*/ 1964987 h 3054591"/>
              <a:gd name="connsiteX39" fmla="*/ 749030 w 1614791"/>
              <a:gd name="connsiteY39" fmla="*/ 2013625 h 3054591"/>
              <a:gd name="connsiteX40" fmla="*/ 787940 w 1614791"/>
              <a:gd name="connsiteY40" fmla="*/ 2062264 h 3054591"/>
              <a:gd name="connsiteX41" fmla="*/ 817123 w 1614791"/>
              <a:gd name="connsiteY41" fmla="*/ 2101174 h 3054591"/>
              <a:gd name="connsiteX42" fmla="*/ 826851 w 1614791"/>
              <a:gd name="connsiteY42" fmla="*/ 2130357 h 3054591"/>
              <a:gd name="connsiteX43" fmla="*/ 865762 w 1614791"/>
              <a:gd name="connsiteY43" fmla="*/ 2188723 h 3054591"/>
              <a:gd name="connsiteX44" fmla="*/ 894944 w 1614791"/>
              <a:gd name="connsiteY44" fmla="*/ 2237362 h 3054591"/>
              <a:gd name="connsiteX45" fmla="*/ 904672 w 1614791"/>
              <a:gd name="connsiteY45" fmla="*/ 2266545 h 3054591"/>
              <a:gd name="connsiteX46" fmla="*/ 933855 w 1614791"/>
              <a:gd name="connsiteY46" fmla="*/ 2305455 h 3054591"/>
              <a:gd name="connsiteX47" fmla="*/ 963038 w 1614791"/>
              <a:gd name="connsiteY47" fmla="*/ 2393004 h 3054591"/>
              <a:gd name="connsiteX48" fmla="*/ 972766 w 1614791"/>
              <a:gd name="connsiteY48" fmla="*/ 2422187 h 3054591"/>
              <a:gd name="connsiteX49" fmla="*/ 992221 w 1614791"/>
              <a:gd name="connsiteY49" fmla="*/ 2451370 h 3054591"/>
              <a:gd name="connsiteX50" fmla="*/ 1001949 w 1614791"/>
              <a:gd name="connsiteY50" fmla="*/ 2480553 h 3054591"/>
              <a:gd name="connsiteX51" fmla="*/ 1040859 w 1614791"/>
              <a:gd name="connsiteY51" fmla="*/ 2548647 h 3054591"/>
              <a:gd name="connsiteX52" fmla="*/ 1050587 w 1614791"/>
              <a:gd name="connsiteY52" fmla="*/ 2577830 h 3054591"/>
              <a:gd name="connsiteX53" fmla="*/ 1070042 w 1614791"/>
              <a:gd name="connsiteY53" fmla="*/ 2607013 h 3054591"/>
              <a:gd name="connsiteX54" fmla="*/ 1079770 w 1614791"/>
              <a:gd name="connsiteY54" fmla="*/ 2636196 h 3054591"/>
              <a:gd name="connsiteX55" fmla="*/ 1099225 w 1614791"/>
              <a:gd name="connsiteY55" fmla="*/ 2665379 h 3054591"/>
              <a:gd name="connsiteX56" fmla="*/ 1108953 w 1614791"/>
              <a:gd name="connsiteY56" fmla="*/ 2694562 h 3054591"/>
              <a:gd name="connsiteX57" fmla="*/ 1138136 w 1614791"/>
              <a:gd name="connsiteY57" fmla="*/ 2723745 h 3054591"/>
              <a:gd name="connsiteX58" fmla="*/ 1157591 w 1614791"/>
              <a:gd name="connsiteY58" fmla="*/ 2752928 h 3054591"/>
              <a:gd name="connsiteX59" fmla="*/ 1206230 w 1614791"/>
              <a:gd name="connsiteY59" fmla="*/ 2791838 h 3054591"/>
              <a:gd name="connsiteX60" fmla="*/ 1225685 w 1614791"/>
              <a:gd name="connsiteY60" fmla="*/ 2821021 h 3054591"/>
              <a:gd name="connsiteX61" fmla="*/ 1264596 w 1614791"/>
              <a:gd name="connsiteY61" fmla="*/ 2869660 h 3054591"/>
              <a:gd name="connsiteX62" fmla="*/ 1284051 w 1614791"/>
              <a:gd name="connsiteY62" fmla="*/ 2908570 h 3054591"/>
              <a:gd name="connsiteX63" fmla="*/ 1313234 w 1614791"/>
              <a:gd name="connsiteY63" fmla="*/ 2937753 h 3054591"/>
              <a:gd name="connsiteX64" fmla="*/ 1332689 w 1614791"/>
              <a:gd name="connsiteY64" fmla="*/ 2966936 h 3054591"/>
              <a:gd name="connsiteX65" fmla="*/ 1391055 w 1614791"/>
              <a:gd name="connsiteY65" fmla="*/ 2996119 h 3054591"/>
              <a:gd name="connsiteX66" fmla="*/ 1420238 w 1614791"/>
              <a:gd name="connsiteY66" fmla="*/ 3015574 h 3054591"/>
              <a:gd name="connsiteX67" fmla="*/ 1478604 w 1614791"/>
              <a:gd name="connsiteY67" fmla="*/ 3035030 h 3054591"/>
              <a:gd name="connsiteX68" fmla="*/ 1507787 w 1614791"/>
              <a:gd name="connsiteY68" fmla="*/ 3044757 h 3054591"/>
              <a:gd name="connsiteX69" fmla="*/ 1614791 w 1614791"/>
              <a:gd name="connsiteY69" fmla="*/ 3054485 h 30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14791" h="3054591">
                <a:moveTo>
                  <a:pt x="428017" y="0"/>
                </a:moveTo>
                <a:lnTo>
                  <a:pt x="359923" y="68094"/>
                </a:lnTo>
                <a:lnTo>
                  <a:pt x="330740" y="97277"/>
                </a:lnTo>
                <a:cubicBezTo>
                  <a:pt x="307740" y="120277"/>
                  <a:pt x="291766" y="139003"/>
                  <a:pt x="262647" y="155642"/>
                </a:cubicBezTo>
                <a:cubicBezTo>
                  <a:pt x="253744" y="160729"/>
                  <a:pt x="243192" y="162127"/>
                  <a:pt x="233464" y="165370"/>
                </a:cubicBezTo>
                <a:cubicBezTo>
                  <a:pt x="226979" y="171855"/>
                  <a:pt x="221170" y="179096"/>
                  <a:pt x="214008" y="184825"/>
                </a:cubicBezTo>
                <a:cubicBezTo>
                  <a:pt x="204879" y="192128"/>
                  <a:pt x="193092" y="196014"/>
                  <a:pt x="184825" y="204281"/>
                </a:cubicBezTo>
                <a:cubicBezTo>
                  <a:pt x="176558" y="212548"/>
                  <a:pt x="173637" y="225197"/>
                  <a:pt x="165370" y="233464"/>
                </a:cubicBezTo>
                <a:cubicBezTo>
                  <a:pt x="109163" y="289671"/>
                  <a:pt x="162784" y="210385"/>
                  <a:pt x="107004" y="282102"/>
                </a:cubicBezTo>
                <a:cubicBezTo>
                  <a:pt x="45894" y="360671"/>
                  <a:pt x="95405" y="322260"/>
                  <a:pt x="38910" y="359923"/>
                </a:cubicBezTo>
                <a:cubicBezTo>
                  <a:pt x="35668" y="369651"/>
                  <a:pt x="34458" y="380313"/>
                  <a:pt x="29183" y="389106"/>
                </a:cubicBezTo>
                <a:cubicBezTo>
                  <a:pt x="24464" y="396971"/>
                  <a:pt x="13829" y="400359"/>
                  <a:pt x="9727" y="408562"/>
                </a:cubicBezTo>
                <a:cubicBezTo>
                  <a:pt x="3748" y="420520"/>
                  <a:pt x="3242" y="434502"/>
                  <a:pt x="0" y="447472"/>
                </a:cubicBezTo>
                <a:cubicBezTo>
                  <a:pt x="1169" y="468517"/>
                  <a:pt x="5315" y="634106"/>
                  <a:pt x="19455" y="690664"/>
                </a:cubicBezTo>
                <a:cubicBezTo>
                  <a:pt x="26916" y="720507"/>
                  <a:pt x="38910" y="749030"/>
                  <a:pt x="48638" y="778213"/>
                </a:cubicBezTo>
                <a:lnTo>
                  <a:pt x="68093" y="836579"/>
                </a:lnTo>
                <a:cubicBezTo>
                  <a:pt x="71336" y="846307"/>
                  <a:pt x="73235" y="856591"/>
                  <a:pt x="77821" y="865762"/>
                </a:cubicBezTo>
                <a:cubicBezTo>
                  <a:pt x="98208" y="906535"/>
                  <a:pt x="100172" y="907772"/>
                  <a:pt x="116732" y="953311"/>
                </a:cubicBezTo>
                <a:cubicBezTo>
                  <a:pt x="127245" y="982221"/>
                  <a:pt x="136187" y="1011677"/>
                  <a:pt x="145915" y="1040860"/>
                </a:cubicBezTo>
                <a:cubicBezTo>
                  <a:pt x="149157" y="1050587"/>
                  <a:pt x="149954" y="1061511"/>
                  <a:pt x="155642" y="1070042"/>
                </a:cubicBezTo>
                <a:cubicBezTo>
                  <a:pt x="162127" y="1079770"/>
                  <a:pt x="169297" y="1089074"/>
                  <a:pt x="175098" y="1099225"/>
                </a:cubicBezTo>
                <a:cubicBezTo>
                  <a:pt x="195069" y="1134174"/>
                  <a:pt x="190309" y="1137695"/>
                  <a:pt x="214008" y="1167319"/>
                </a:cubicBezTo>
                <a:cubicBezTo>
                  <a:pt x="238139" y="1197482"/>
                  <a:pt x="232956" y="1176031"/>
                  <a:pt x="252919" y="1215957"/>
                </a:cubicBezTo>
                <a:cubicBezTo>
                  <a:pt x="257505" y="1225128"/>
                  <a:pt x="257371" y="1236347"/>
                  <a:pt x="262647" y="1245140"/>
                </a:cubicBezTo>
                <a:cubicBezTo>
                  <a:pt x="267366" y="1253004"/>
                  <a:pt x="276373" y="1257434"/>
                  <a:pt x="282102" y="1264596"/>
                </a:cubicBezTo>
                <a:cubicBezTo>
                  <a:pt x="289405" y="1273725"/>
                  <a:pt x="295959" y="1283515"/>
                  <a:pt x="301557" y="1293779"/>
                </a:cubicBezTo>
                <a:cubicBezTo>
                  <a:pt x="315445" y="1319240"/>
                  <a:pt x="327498" y="1345660"/>
                  <a:pt x="340468" y="1371600"/>
                </a:cubicBezTo>
                <a:lnTo>
                  <a:pt x="359923" y="1410511"/>
                </a:lnTo>
                <a:cubicBezTo>
                  <a:pt x="366050" y="1441143"/>
                  <a:pt x="367910" y="1472625"/>
                  <a:pt x="389106" y="1498060"/>
                </a:cubicBezTo>
                <a:cubicBezTo>
                  <a:pt x="396590" y="1507041"/>
                  <a:pt x="408561" y="1511030"/>
                  <a:pt x="418289" y="1517515"/>
                </a:cubicBezTo>
                <a:cubicBezTo>
                  <a:pt x="438670" y="1599034"/>
                  <a:pt x="412782" y="1523845"/>
                  <a:pt x="447472" y="1575881"/>
                </a:cubicBezTo>
                <a:cubicBezTo>
                  <a:pt x="486965" y="1635121"/>
                  <a:pt x="442922" y="1598787"/>
                  <a:pt x="496110" y="1634247"/>
                </a:cubicBezTo>
                <a:cubicBezTo>
                  <a:pt x="519241" y="1703637"/>
                  <a:pt x="486442" y="1619746"/>
                  <a:pt x="535021" y="1692613"/>
                </a:cubicBezTo>
                <a:cubicBezTo>
                  <a:pt x="572610" y="1748996"/>
                  <a:pt x="508666" y="1697741"/>
                  <a:pt x="573932" y="1741251"/>
                </a:cubicBezTo>
                <a:cubicBezTo>
                  <a:pt x="602071" y="1811600"/>
                  <a:pt x="583700" y="1775359"/>
                  <a:pt x="632298" y="1848255"/>
                </a:cubicBezTo>
                <a:lnTo>
                  <a:pt x="651753" y="1877438"/>
                </a:lnTo>
                <a:cubicBezTo>
                  <a:pt x="658238" y="1887166"/>
                  <a:pt x="662941" y="1898354"/>
                  <a:pt x="671208" y="1906621"/>
                </a:cubicBezTo>
                <a:cubicBezTo>
                  <a:pt x="677693" y="1913106"/>
                  <a:pt x="685576" y="1918446"/>
                  <a:pt x="690664" y="1926077"/>
                </a:cubicBezTo>
                <a:cubicBezTo>
                  <a:pt x="698708" y="1938142"/>
                  <a:pt x="702925" y="1952397"/>
                  <a:pt x="710119" y="1964987"/>
                </a:cubicBezTo>
                <a:cubicBezTo>
                  <a:pt x="726482" y="1993622"/>
                  <a:pt x="727724" y="1992320"/>
                  <a:pt x="749030" y="2013625"/>
                </a:cubicBezTo>
                <a:cubicBezTo>
                  <a:pt x="767966" y="2070436"/>
                  <a:pt x="743941" y="2018265"/>
                  <a:pt x="787940" y="2062264"/>
                </a:cubicBezTo>
                <a:cubicBezTo>
                  <a:pt x="799404" y="2073728"/>
                  <a:pt x="807395" y="2088204"/>
                  <a:pt x="817123" y="2101174"/>
                </a:cubicBezTo>
                <a:cubicBezTo>
                  <a:pt x="820366" y="2110902"/>
                  <a:pt x="821871" y="2121394"/>
                  <a:pt x="826851" y="2130357"/>
                </a:cubicBezTo>
                <a:cubicBezTo>
                  <a:pt x="838207" y="2150797"/>
                  <a:pt x="865762" y="2188723"/>
                  <a:pt x="865762" y="2188723"/>
                </a:cubicBezTo>
                <a:cubicBezTo>
                  <a:pt x="893315" y="2271387"/>
                  <a:pt x="854888" y="2170602"/>
                  <a:pt x="894944" y="2237362"/>
                </a:cubicBezTo>
                <a:cubicBezTo>
                  <a:pt x="900220" y="2246155"/>
                  <a:pt x="899585" y="2257642"/>
                  <a:pt x="904672" y="2266545"/>
                </a:cubicBezTo>
                <a:cubicBezTo>
                  <a:pt x="912716" y="2280621"/>
                  <a:pt x="924127" y="2292485"/>
                  <a:pt x="933855" y="2305455"/>
                </a:cubicBezTo>
                <a:cubicBezTo>
                  <a:pt x="950155" y="2370653"/>
                  <a:pt x="935566" y="2319745"/>
                  <a:pt x="963038" y="2393004"/>
                </a:cubicBezTo>
                <a:cubicBezTo>
                  <a:pt x="966638" y="2402605"/>
                  <a:pt x="968180" y="2413016"/>
                  <a:pt x="972766" y="2422187"/>
                </a:cubicBezTo>
                <a:cubicBezTo>
                  <a:pt x="977994" y="2432644"/>
                  <a:pt x="986993" y="2440913"/>
                  <a:pt x="992221" y="2451370"/>
                </a:cubicBezTo>
                <a:cubicBezTo>
                  <a:pt x="996807" y="2460541"/>
                  <a:pt x="997363" y="2471382"/>
                  <a:pt x="1001949" y="2480553"/>
                </a:cubicBezTo>
                <a:cubicBezTo>
                  <a:pt x="1050795" y="2578245"/>
                  <a:pt x="989697" y="2429269"/>
                  <a:pt x="1040859" y="2548647"/>
                </a:cubicBezTo>
                <a:cubicBezTo>
                  <a:pt x="1044898" y="2558072"/>
                  <a:pt x="1046001" y="2568659"/>
                  <a:pt x="1050587" y="2577830"/>
                </a:cubicBezTo>
                <a:cubicBezTo>
                  <a:pt x="1055815" y="2588287"/>
                  <a:pt x="1064814" y="2596556"/>
                  <a:pt x="1070042" y="2607013"/>
                </a:cubicBezTo>
                <a:cubicBezTo>
                  <a:pt x="1074628" y="2616184"/>
                  <a:pt x="1075184" y="2627025"/>
                  <a:pt x="1079770" y="2636196"/>
                </a:cubicBezTo>
                <a:cubicBezTo>
                  <a:pt x="1084998" y="2646653"/>
                  <a:pt x="1093997" y="2654922"/>
                  <a:pt x="1099225" y="2665379"/>
                </a:cubicBezTo>
                <a:cubicBezTo>
                  <a:pt x="1103811" y="2674550"/>
                  <a:pt x="1103265" y="2686030"/>
                  <a:pt x="1108953" y="2694562"/>
                </a:cubicBezTo>
                <a:cubicBezTo>
                  <a:pt x="1116584" y="2706008"/>
                  <a:pt x="1129329" y="2713177"/>
                  <a:pt x="1138136" y="2723745"/>
                </a:cubicBezTo>
                <a:cubicBezTo>
                  <a:pt x="1145620" y="2732726"/>
                  <a:pt x="1149324" y="2744661"/>
                  <a:pt x="1157591" y="2752928"/>
                </a:cubicBezTo>
                <a:cubicBezTo>
                  <a:pt x="1208149" y="2803486"/>
                  <a:pt x="1167725" y="2743708"/>
                  <a:pt x="1206230" y="2791838"/>
                </a:cubicBezTo>
                <a:cubicBezTo>
                  <a:pt x="1213533" y="2800967"/>
                  <a:pt x="1218382" y="2811892"/>
                  <a:pt x="1225685" y="2821021"/>
                </a:cubicBezTo>
                <a:cubicBezTo>
                  <a:pt x="1257640" y="2860966"/>
                  <a:pt x="1234656" y="2817266"/>
                  <a:pt x="1264596" y="2869660"/>
                </a:cubicBezTo>
                <a:cubicBezTo>
                  <a:pt x="1271791" y="2882250"/>
                  <a:pt x="1275623" y="2896770"/>
                  <a:pt x="1284051" y="2908570"/>
                </a:cubicBezTo>
                <a:cubicBezTo>
                  <a:pt x="1292047" y="2919765"/>
                  <a:pt x="1304427" y="2927185"/>
                  <a:pt x="1313234" y="2937753"/>
                </a:cubicBezTo>
                <a:cubicBezTo>
                  <a:pt x="1320718" y="2946734"/>
                  <a:pt x="1324422" y="2958669"/>
                  <a:pt x="1332689" y="2966936"/>
                </a:cubicBezTo>
                <a:cubicBezTo>
                  <a:pt x="1360565" y="2994812"/>
                  <a:pt x="1359410" y="2980297"/>
                  <a:pt x="1391055" y="2996119"/>
                </a:cubicBezTo>
                <a:cubicBezTo>
                  <a:pt x="1401512" y="3001347"/>
                  <a:pt x="1409555" y="3010826"/>
                  <a:pt x="1420238" y="3015574"/>
                </a:cubicBezTo>
                <a:cubicBezTo>
                  <a:pt x="1438978" y="3023903"/>
                  <a:pt x="1459149" y="3028545"/>
                  <a:pt x="1478604" y="3035030"/>
                </a:cubicBezTo>
                <a:cubicBezTo>
                  <a:pt x="1488332" y="3038273"/>
                  <a:pt x="1497636" y="3043307"/>
                  <a:pt x="1507787" y="3044757"/>
                </a:cubicBezTo>
                <a:cubicBezTo>
                  <a:pt x="1588721" y="3056319"/>
                  <a:pt x="1552953" y="3054485"/>
                  <a:pt x="1614791" y="3054485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015880" y="2492896"/>
            <a:ext cx="504056" cy="33785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99638" y="5447591"/>
            <a:ext cx="720080" cy="44011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6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106972"/>
            <a:ext cx="12224000" cy="687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991544" y="2182505"/>
            <a:ext cx="8208912" cy="2492990"/>
          </a:xfrm>
          <a:prstGeom prst="rect">
            <a:avLst/>
          </a:prstGeom>
          <a:solidFill>
            <a:srgbClr val="E3F2A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200" b="1" dirty="0" smtClean="0"/>
              <a:t>Mappa genealogica </a:t>
            </a:r>
          </a:p>
          <a:p>
            <a:pPr algn="ctr">
              <a:lnSpc>
                <a:spcPct val="150000"/>
              </a:lnSpc>
            </a:pPr>
            <a:r>
              <a:rPr lang="it-IT" altLang="it-IT" sz="3200" b="1" dirty="0" smtClean="0"/>
              <a:t>delle tre grandi religioni monoteiste</a:t>
            </a:r>
            <a:endParaRPr lang="it-IT" altLang="it-IT" sz="3200" b="1" dirty="0"/>
          </a:p>
          <a:p>
            <a:pPr algn="ctr">
              <a:lnSpc>
                <a:spcPct val="150000"/>
              </a:lnSpc>
            </a:pPr>
            <a:r>
              <a:rPr lang="it-IT" altLang="it-IT" sz="3200" b="1" dirty="0"/>
              <a:t>i</a:t>
            </a:r>
            <a:r>
              <a:rPr lang="it-IT" altLang="it-IT" sz="3200" b="1" dirty="0" smtClean="0"/>
              <a:t>n</a:t>
            </a:r>
            <a:r>
              <a:rPr lang="it-IT" altLang="it-IT" sz="3200" b="1" dirty="0" smtClean="0">
                <a:solidFill>
                  <a:srgbClr val="CC3300"/>
                </a:solidFill>
              </a:rPr>
              <a:t> Abramo</a:t>
            </a:r>
          </a:p>
          <a:p>
            <a:pPr algn="ctr">
              <a:lnSpc>
                <a:spcPct val="150000"/>
              </a:lnSpc>
            </a:pPr>
            <a:endParaRPr lang="it-IT" altLang="it-IT" sz="8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6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70000">
              <a:schemeClr val="tx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407368" y="1234615"/>
            <a:ext cx="2223195" cy="1877437"/>
          </a:xfrm>
          <a:prstGeom prst="rect">
            <a:avLst/>
          </a:prstGeom>
          <a:solidFill>
            <a:srgbClr val="E3F2A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</a:pPr>
            <a:r>
              <a:rPr lang="it-IT" altLang="it-IT" sz="4800" b="1" dirty="0"/>
              <a:t>DIO</a:t>
            </a:r>
          </a:p>
          <a:p>
            <a:pPr algn="ctr">
              <a:lnSpc>
                <a:spcPct val="145000"/>
              </a:lnSpc>
            </a:pPr>
            <a:r>
              <a:rPr lang="it-IT" altLang="it-IT" sz="3200" b="1" dirty="0"/>
              <a:t>i</a:t>
            </a:r>
            <a:r>
              <a:rPr lang="it-IT" altLang="it-IT" sz="3200" b="1" dirty="0" smtClean="0"/>
              <a:t>n</a:t>
            </a:r>
            <a:r>
              <a:rPr lang="it-IT" altLang="it-IT" sz="3200" b="1" dirty="0" smtClean="0">
                <a:solidFill>
                  <a:srgbClr val="CC3300"/>
                </a:solidFill>
              </a:rPr>
              <a:t> Abramo</a:t>
            </a:r>
            <a:endParaRPr lang="it-IT" altLang="it-IT" sz="3200" dirty="0">
              <a:solidFill>
                <a:srgbClr val="CC3300"/>
              </a:solidFill>
            </a:endParaRPr>
          </a:p>
        </p:txBody>
      </p:sp>
      <p:sp>
        <p:nvSpPr>
          <p:cNvPr id="126988" name="Line 12"/>
          <p:cNvSpPr>
            <a:spLocks noChangeShapeType="1"/>
          </p:cNvSpPr>
          <p:nvPr/>
        </p:nvSpPr>
        <p:spPr bwMode="auto">
          <a:xfrm flipV="1">
            <a:off x="2778963" y="1052736"/>
            <a:ext cx="1521221" cy="1656183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4441471" y="746412"/>
            <a:ext cx="5620449" cy="134498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 smtClean="0"/>
              <a:t>Da </a:t>
            </a:r>
            <a:r>
              <a:rPr lang="it-IT" altLang="it-IT" sz="2800" b="1" u="sng" dirty="0" smtClean="0"/>
              <a:t>Agar</a:t>
            </a:r>
            <a:r>
              <a:rPr lang="it-IT" altLang="it-IT" sz="2000" dirty="0" smtClean="0"/>
              <a:t> ebbe il figlio </a:t>
            </a:r>
            <a:r>
              <a:rPr lang="it-IT" altLang="it-IT" sz="2000" b="1" dirty="0" smtClean="0"/>
              <a:t>Ismaele </a:t>
            </a:r>
            <a:r>
              <a:rPr lang="it-IT" altLang="it-IT" sz="2000" dirty="0" smtClean="0"/>
              <a:t>a cui discende </a:t>
            </a:r>
            <a:endParaRPr lang="it-IT" altLang="it-IT" sz="2000" dirty="0"/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3200" b="1" dirty="0" smtClean="0">
                <a:solidFill>
                  <a:srgbClr val="FF0000"/>
                </a:solidFill>
              </a:rPr>
              <a:t>Maometto </a:t>
            </a:r>
            <a:r>
              <a:rPr lang="it-IT" altLang="it-IT" sz="2400" dirty="0" smtClean="0">
                <a:solidFill>
                  <a:schemeClr val="accent2"/>
                </a:solidFill>
              </a:rPr>
              <a:t>(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gli islamici</a:t>
            </a:r>
            <a:r>
              <a:rPr lang="it-IT" altLang="it-IT" sz="2400" dirty="0">
                <a:solidFill>
                  <a:schemeClr val="accent2"/>
                </a:solidFill>
              </a:rPr>
              <a:t>)</a:t>
            </a:r>
            <a:endParaRPr lang="it-IT" altLang="it-IT" sz="3200" b="1" dirty="0">
              <a:solidFill>
                <a:srgbClr val="FF0000"/>
              </a:solidFill>
            </a:endParaRPr>
          </a:p>
        </p:txBody>
      </p:sp>
      <p:sp>
        <p:nvSpPr>
          <p:cNvPr id="126993" name="Rectangle 17"/>
          <p:cNvSpPr>
            <a:spLocks noChangeArrowheads="1"/>
          </p:cNvSpPr>
          <p:nvPr/>
        </p:nvSpPr>
        <p:spPr bwMode="auto">
          <a:xfrm>
            <a:off x="4413043" y="2564904"/>
            <a:ext cx="4713150" cy="246067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 smtClean="0"/>
              <a:t>Da </a:t>
            </a:r>
            <a:r>
              <a:rPr lang="it-IT" altLang="it-IT" sz="2800" b="1" u="sng" dirty="0" smtClean="0"/>
              <a:t>Sara</a:t>
            </a:r>
            <a:r>
              <a:rPr lang="it-IT" altLang="it-IT" sz="2000" dirty="0" smtClean="0"/>
              <a:t> ebbe il figlio </a:t>
            </a:r>
            <a:r>
              <a:rPr lang="it-IT" altLang="it-IT" sz="2000" b="1" dirty="0"/>
              <a:t>Isacco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c</a:t>
            </a:r>
            <a:r>
              <a:rPr lang="it-IT" altLang="it-IT" sz="2000" dirty="0" smtClean="0"/>
              <a:t>he generò Giacobbe (detto Israele)</a:t>
            </a:r>
            <a:endParaRPr lang="it-IT" altLang="it-IT" sz="2000" dirty="0"/>
          </a:p>
          <a:p>
            <a:pPr algn="ctr">
              <a:lnSpc>
                <a:spcPct val="125000"/>
              </a:lnSpc>
              <a:spcBef>
                <a:spcPct val="20000"/>
              </a:spcBef>
            </a:pPr>
            <a:r>
              <a:rPr lang="it-IT" altLang="it-IT" sz="2000" dirty="0"/>
              <a:t>e</a:t>
            </a:r>
            <a:r>
              <a:rPr lang="it-IT" altLang="it-IT" sz="2000" dirty="0" smtClean="0"/>
              <a:t> le </a:t>
            </a:r>
            <a:r>
              <a:rPr lang="it-IT" altLang="it-IT" sz="2000" dirty="0"/>
              <a:t>12 tribù </a:t>
            </a:r>
            <a:r>
              <a:rPr lang="it-IT" altLang="it-IT" sz="2000" dirty="0" smtClean="0"/>
              <a:t>d’Israele: </a:t>
            </a:r>
            <a:r>
              <a:rPr lang="it-IT" altLang="it-IT" sz="2000" dirty="0"/>
              <a:t>fra i discendenti</a:t>
            </a:r>
          </a:p>
          <a:p>
            <a:pPr algn="ctr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it-IT" altLang="it-IT" sz="3200" b="1" dirty="0" smtClean="0">
                <a:solidFill>
                  <a:srgbClr val="FF0000"/>
                </a:solidFill>
              </a:rPr>
              <a:t>Mosè</a:t>
            </a:r>
            <a:r>
              <a:rPr lang="it-IT" altLang="it-IT" sz="2000" dirty="0" smtClean="0"/>
              <a:t>   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(gli ebrei</a:t>
            </a:r>
            <a:r>
              <a:rPr lang="it-IT" altLang="it-IT" sz="2400" b="1" dirty="0">
                <a:solidFill>
                  <a:schemeClr val="accent2"/>
                </a:solidFill>
              </a:rPr>
              <a:t>)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it-IT" altLang="it-IT" sz="1000" dirty="0"/>
          </a:p>
        </p:txBody>
      </p:sp>
      <p:sp>
        <p:nvSpPr>
          <p:cNvPr id="126994" name="Rectangle 18"/>
          <p:cNvSpPr>
            <a:spLocks noChangeArrowheads="1"/>
          </p:cNvSpPr>
          <p:nvPr/>
        </p:nvSpPr>
        <p:spPr bwMode="auto">
          <a:xfrm>
            <a:off x="6456040" y="5301208"/>
            <a:ext cx="5328592" cy="12464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it-IT" altLang="it-IT" sz="2000" dirty="0"/>
              <a:t>fra i discendenti </a:t>
            </a:r>
            <a:r>
              <a:rPr lang="it-IT" altLang="it-IT" sz="2000" dirty="0" smtClean="0"/>
              <a:t>di Mosè: il </a:t>
            </a:r>
            <a:r>
              <a:rPr lang="it-IT" altLang="it-IT" sz="2000" dirty="0"/>
              <a:t>re </a:t>
            </a:r>
            <a:r>
              <a:rPr lang="it-IT" altLang="it-IT" sz="2800" b="1" u="sng" dirty="0" smtClean="0"/>
              <a:t>Davide</a:t>
            </a:r>
            <a:r>
              <a:rPr lang="it-IT" altLang="it-IT" sz="2800" dirty="0" smtClean="0"/>
              <a:t> </a:t>
            </a:r>
          </a:p>
          <a:p>
            <a:pPr algn="ctr">
              <a:lnSpc>
                <a:spcPct val="125000"/>
              </a:lnSpc>
            </a:pPr>
            <a:r>
              <a:rPr lang="it-IT" altLang="it-IT" sz="2000" dirty="0" smtClean="0"/>
              <a:t>e </a:t>
            </a:r>
            <a:r>
              <a:rPr lang="it-IT" altLang="it-IT" sz="3200" b="1" dirty="0" smtClean="0">
                <a:solidFill>
                  <a:srgbClr val="FF0000"/>
                </a:solidFill>
              </a:rPr>
              <a:t>Gesù</a:t>
            </a:r>
            <a:r>
              <a:rPr lang="it-IT" altLang="it-IT" b="1" dirty="0" smtClean="0"/>
              <a:t>   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(i cristiani</a:t>
            </a:r>
            <a:r>
              <a:rPr lang="it-IT" altLang="it-IT" sz="24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26996" name="AutoShape 20"/>
          <p:cNvSpPr>
            <a:spLocks noChangeArrowheads="1"/>
          </p:cNvSpPr>
          <p:nvPr/>
        </p:nvSpPr>
        <p:spPr bwMode="auto">
          <a:xfrm rot="5400000">
            <a:off x="5505857" y="5013176"/>
            <a:ext cx="1036269" cy="576064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2778963" y="2824573"/>
            <a:ext cx="1485680" cy="0"/>
          </a:xfrm>
          <a:prstGeom prst="line">
            <a:avLst/>
          </a:prstGeom>
          <a:noFill/>
          <a:ln w="1143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animBg="1"/>
      <p:bldP spid="126988" grpId="0" animBg="1"/>
      <p:bldP spid="126989" grpId="0" animBg="1"/>
      <p:bldP spid="126993" grpId="0" animBg="1"/>
      <p:bldP spid="126994" grpId="0" animBg="1"/>
      <p:bldP spid="126996" grpId="0" animBg="1"/>
      <p:bldP spid="12699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327666" y="2286380"/>
            <a:ext cx="7536668" cy="228524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b="1" dirty="0"/>
              <a:t>Dio si è rivelato ad Abramo (1850 a.C.)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b="1" dirty="0"/>
              <a:t>da Abramo </a:t>
            </a:r>
            <a:r>
              <a:rPr lang="it-IT" altLang="it-IT" sz="2400" b="1" dirty="0" smtClean="0"/>
              <a:t>discendono: </a:t>
            </a:r>
            <a:endParaRPr lang="it-IT" altLang="it-IT" sz="2400" b="1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3200" b="1" dirty="0"/>
              <a:t>g</a:t>
            </a:r>
            <a:r>
              <a:rPr lang="it-IT" altLang="it-IT" sz="3200" b="1" dirty="0" smtClean="0"/>
              <a:t>li ebrei</a:t>
            </a:r>
            <a:r>
              <a:rPr lang="it-IT" altLang="it-IT" sz="3200" b="1" dirty="0"/>
              <a:t>, </a:t>
            </a:r>
            <a:r>
              <a:rPr lang="it-IT" altLang="it-IT" sz="3200" b="1" dirty="0" smtClean="0"/>
              <a:t>i cristiani </a:t>
            </a:r>
            <a:r>
              <a:rPr lang="it-IT" altLang="it-IT" sz="3200" b="1" dirty="0"/>
              <a:t>e </a:t>
            </a:r>
            <a:r>
              <a:rPr lang="it-IT" altLang="it-IT" sz="3200" b="1" dirty="0" smtClean="0"/>
              <a:t>gli islamici.</a:t>
            </a:r>
            <a:endParaRPr lang="it-IT" altLang="it-IT" sz="3200" b="1" dirty="0"/>
          </a:p>
          <a:p>
            <a:pPr>
              <a:lnSpc>
                <a:spcPct val="150000"/>
              </a:lnSpc>
              <a:buFontTx/>
              <a:buNone/>
            </a:pPr>
            <a:endParaRPr lang="it-IT" altLang="it-IT" sz="700" b="1" dirty="0"/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99574" y="843677"/>
            <a:ext cx="9192852" cy="517064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L'ultima rivelazione</a:t>
            </a:r>
            <a:endParaRPr lang="it-IT" altLang="it-IT" sz="2800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è quella data a Maometto.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800" dirty="0" smtClean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Questo </a:t>
            </a:r>
            <a:r>
              <a:rPr lang="it-IT" altLang="it-IT" sz="2800" dirty="0"/>
              <a:t>fatto viene interpretato dai Musulmani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 come il compimento di tutta la rivelazione divina: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800" dirty="0" smtClean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le </a:t>
            </a:r>
            <a:r>
              <a:rPr lang="it-IT" altLang="it-IT" sz="2800" dirty="0"/>
              <a:t>prime due rivelazioni sarebbero incomplete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e ad esse, gli ebrei e i cristiani,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non avrebbero risposto con la dovuta osservanza</a:t>
            </a:r>
            <a:r>
              <a:rPr lang="it-IT" altLang="it-IT" sz="2800" dirty="0" smtClean="0"/>
              <a:t>.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800" dirty="0" smtClean="0"/>
              <a:t> </a:t>
            </a:r>
            <a:endParaRPr lang="it-IT" altLang="it-IT" sz="800" dirty="0"/>
          </a:p>
        </p:txBody>
      </p:sp>
    </p:spTree>
    <p:extLst>
      <p:ext uri="{BB962C8B-B14F-4D97-AF65-F5344CB8AC3E}">
        <p14:creationId xmlns:p14="http://schemas.microsoft.com/office/powerpoint/2010/main" val="42353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989000"/>
            <a:ext cx="5128760" cy="2880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983432" y="1859340"/>
            <a:ext cx="6408712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Il culto della </a:t>
            </a:r>
            <a:r>
              <a:rPr lang="it-IT" altLang="it-IT" sz="2400" b="1" dirty="0" err="1"/>
              <a:t>Ka’ba</a:t>
            </a:r>
            <a:r>
              <a:rPr lang="it-IT" altLang="it-IT" sz="24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/>
              <a:t>risale a molto prima di </a:t>
            </a:r>
            <a:r>
              <a:rPr lang="it-IT" altLang="it-IT" sz="2400" dirty="0" smtClean="0"/>
              <a:t>Maometto</a:t>
            </a:r>
            <a:r>
              <a:rPr lang="it-IT" altLang="it-IT" sz="2400" dirty="0"/>
              <a:t>.</a:t>
            </a:r>
            <a:r>
              <a:rPr lang="it-IT" altLang="it-IT" sz="2400" dirty="0" smtClean="0"/>
              <a:t> </a:t>
            </a:r>
            <a:endParaRPr lang="it-IT" altLang="it-IT" sz="2400" dirty="0"/>
          </a:p>
          <a:p>
            <a:pPr marL="0" indent="0" algn="ctr">
              <a:lnSpc>
                <a:spcPct val="150000"/>
              </a:lnSpc>
              <a:buNone/>
            </a:pPr>
            <a:endParaRPr lang="it-IT" altLang="it-IT" sz="12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Il santuario era </a:t>
            </a:r>
            <a:r>
              <a:rPr lang="it-IT" altLang="it-IT" sz="2400" dirty="0"/>
              <a:t>dedicato </a:t>
            </a:r>
            <a:endParaRPr lang="it-IT" altLang="it-IT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 a diverse divinità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sz="2400" dirty="0" smtClean="0"/>
              <a:t>le </a:t>
            </a:r>
            <a:r>
              <a:rPr lang="it-IT" altLang="it-IT" sz="2400" dirty="0"/>
              <a:t>cui immagini </a:t>
            </a:r>
            <a:r>
              <a:rPr lang="it-IT" altLang="it-IT" sz="2400" dirty="0" smtClean="0"/>
              <a:t>erano </a:t>
            </a:r>
            <a:r>
              <a:rPr lang="it-IT" altLang="it-IT" sz="2400" dirty="0"/>
              <a:t>collocate </a:t>
            </a:r>
            <a:r>
              <a:rPr lang="it-IT" altLang="it-IT" sz="2400" dirty="0" smtClean="0"/>
              <a:t>all'interno. </a:t>
            </a:r>
            <a:endParaRPr lang="it-IT" alt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154" y1="35160" x2="58333" y2="55479"/>
                        <a14:foregroundMark x1="53462" y1="32877" x2="41923" y2="59589"/>
                        <a14:foregroundMark x1="55897" y1="34475" x2="58333" y2="42237"/>
                        <a14:foregroundMark x1="51410" y1="32648" x2="45000" y2="34475"/>
                        <a14:foregroundMark x1="39872" y1="61872" x2="37564" y2="67352"/>
                        <a14:foregroundMark x1="33205" y1="63927" x2="45641" y2="68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989000"/>
            <a:ext cx="51287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351584" y="1091822"/>
            <a:ext cx="7488832" cy="46743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Il padre di Maometto si chiamava </a:t>
            </a:r>
            <a:r>
              <a:rPr lang="it-IT" altLang="it-IT" sz="2400" dirty="0" err="1">
                <a:solidFill>
                  <a:srgbClr val="333333"/>
                </a:solidFill>
              </a:rPr>
              <a:t>Abdalah</a:t>
            </a:r>
            <a:r>
              <a:rPr lang="it-IT" altLang="it-IT" sz="2400" dirty="0">
                <a:solidFill>
                  <a:srgbClr val="333333"/>
                </a:solidFill>
              </a:rPr>
              <a:t>, </a:t>
            </a:r>
            <a:endParaRPr lang="it-IT" altLang="it-IT" sz="2400" dirty="0" smtClean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333333"/>
                </a:solidFill>
              </a:rPr>
              <a:t>la </a:t>
            </a:r>
            <a:r>
              <a:rPr lang="it-IT" altLang="it-IT" sz="2400" dirty="0">
                <a:solidFill>
                  <a:srgbClr val="333333"/>
                </a:solidFill>
              </a:rPr>
              <a:t>madre Amina.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800" dirty="0" smtClean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 smtClean="0">
                <a:solidFill>
                  <a:srgbClr val="333333"/>
                </a:solidFill>
              </a:rPr>
              <a:t>Maometto </a:t>
            </a:r>
            <a:r>
              <a:rPr lang="it-IT" altLang="it-IT" sz="2400" dirty="0">
                <a:solidFill>
                  <a:srgbClr val="333333"/>
                </a:solidFill>
              </a:rPr>
              <a:t>rimase orfano molto giovane: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il padre morì prima della sua nascita,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la madre quando egli aveva solo 6 anni. </a:t>
            </a:r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1050" dirty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I parenti che lo adottarono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400" dirty="0">
                <a:solidFill>
                  <a:srgbClr val="333333"/>
                </a:solidFill>
              </a:rPr>
              <a:t>erano </a:t>
            </a:r>
            <a:r>
              <a:rPr lang="it-IT" altLang="it-IT" sz="2400" b="1" dirty="0">
                <a:solidFill>
                  <a:srgbClr val="333333"/>
                </a:solidFill>
              </a:rPr>
              <a:t>i custodi della </a:t>
            </a:r>
            <a:r>
              <a:rPr lang="it-IT" altLang="it-IT" sz="2400" b="1" i="1" dirty="0" err="1">
                <a:solidFill>
                  <a:srgbClr val="333333"/>
                </a:solidFill>
              </a:rPr>
              <a:t>Ka’ba</a:t>
            </a:r>
            <a:r>
              <a:rPr lang="it-IT" altLang="it-IT" sz="2400" b="1" dirty="0">
                <a:solidFill>
                  <a:srgbClr val="333333"/>
                </a:solidFill>
              </a:rPr>
              <a:t> </a:t>
            </a:r>
            <a:r>
              <a:rPr lang="it-IT" altLang="it-IT" sz="2400" dirty="0" smtClean="0">
                <a:solidFill>
                  <a:srgbClr val="333333"/>
                </a:solidFill>
              </a:rPr>
              <a:t>e </a:t>
            </a:r>
            <a:r>
              <a:rPr lang="it-IT" altLang="it-IT" sz="2400" dirty="0">
                <a:solidFill>
                  <a:srgbClr val="333333"/>
                </a:solidFill>
              </a:rPr>
              <a:t>dei </a:t>
            </a:r>
            <a:r>
              <a:rPr lang="it-IT" altLang="it-IT" sz="2400" b="1" dirty="0">
                <a:solidFill>
                  <a:srgbClr val="333333"/>
                </a:solidFill>
              </a:rPr>
              <a:t>pellegrinaggi</a:t>
            </a:r>
            <a:r>
              <a:rPr lang="it-IT" altLang="it-IT" sz="2400" dirty="0">
                <a:solidFill>
                  <a:srgbClr val="333333"/>
                </a:solidFill>
              </a:rPr>
              <a:t>.  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00" y="1103143"/>
            <a:ext cx="5130000" cy="530934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81452" y="157053"/>
            <a:ext cx="3429096" cy="6694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500" b="1" dirty="0" smtClean="0">
                <a:solidFill>
                  <a:srgbClr val="333333"/>
                </a:solidFill>
              </a:rPr>
              <a:t>Nascita di Maometto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12191" y="6412484"/>
            <a:ext cx="21676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sz="1200" b="1" dirty="0">
                <a:solidFill>
                  <a:srgbClr val="333333"/>
                </a:solidFill>
              </a:rPr>
              <a:t>M</a:t>
            </a:r>
            <a:r>
              <a:rPr lang="it-IT" sz="1200" b="1" dirty="0" smtClean="0">
                <a:solidFill>
                  <a:srgbClr val="333333"/>
                </a:solidFill>
              </a:rPr>
              <a:t>iniatura </a:t>
            </a:r>
            <a:r>
              <a:rPr lang="it-IT" sz="1200" b="1" dirty="0">
                <a:solidFill>
                  <a:srgbClr val="333333"/>
                </a:solidFill>
              </a:rPr>
              <a:t>turca (XVI sec.) </a:t>
            </a:r>
            <a:endParaRPr lang="it-IT" sz="1200" b="1" dirty="0" smtClean="0">
              <a:solidFill>
                <a:srgbClr val="333333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79376" y="1484784"/>
            <a:ext cx="273630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1600" dirty="0">
                <a:solidFill>
                  <a:srgbClr val="333333"/>
                </a:solidFill>
              </a:rPr>
              <a:t>L</a:t>
            </a:r>
            <a:r>
              <a:rPr lang="it-IT" altLang="it-IT" sz="1600" dirty="0" smtClean="0">
                <a:solidFill>
                  <a:srgbClr val="333333"/>
                </a:solidFill>
              </a:rPr>
              <a:t>a </a:t>
            </a:r>
            <a:r>
              <a:rPr lang="it-IT" altLang="it-IT" sz="1600" dirty="0">
                <a:solidFill>
                  <a:srgbClr val="333333"/>
                </a:solidFill>
              </a:rPr>
              <a:t>madre </a:t>
            </a:r>
            <a:r>
              <a:rPr lang="it-IT" altLang="it-IT" sz="1600" b="1" dirty="0" smtClean="0">
                <a:solidFill>
                  <a:srgbClr val="333333"/>
                </a:solidFill>
              </a:rPr>
              <a:t>Amina </a:t>
            </a:r>
          </a:p>
          <a:p>
            <a:pPr algn="ctr">
              <a:lnSpc>
                <a:spcPct val="150000"/>
              </a:lnSpc>
            </a:pPr>
            <a:r>
              <a:rPr lang="it-IT" altLang="it-IT" sz="1600" dirty="0" smtClean="0">
                <a:solidFill>
                  <a:srgbClr val="333333"/>
                </a:solidFill>
              </a:rPr>
              <a:t>e il bimbo </a:t>
            </a:r>
            <a:r>
              <a:rPr lang="it-IT" altLang="it-IT" sz="1600" b="1" dirty="0" smtClean="0">
                <a:solidFill>
                  <a:srgbClr val="333333"/>
                </a:solidFill>
              </a:rPr>
              <a:t>Maometto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rgbClr val="333333"/>
                </a:solidFill>
              </a:rPr>
              <a:t>s</a:t>
            </a:r>
            <a:r>
              <a:rPr lang="it-IT" sz="1600" dirty="0" smtClean="0">
                <a:solidFill>
                  <a:srgbClr val="333333"/>
                </a:solidFill>
              </a:rPr>
              <a:t>ono con il volto coperto</a:t>
            </a:r>
            <a:r>
              <a:rPr lang="it-IT" sz="1600" dirty="0">
                <a:solidFill>
                  <a:srgbClr val="333333"/>
                </a:solidFill>
              </a:rPr>
              <a:t> </a:t>
            </a:r>
            <a:endParaRPr lang="it-IT" sz="1600" dirty="0" smtClean="0">
              <a:solidFill>
                <a:srgbClr val="33333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sz="1600" dirty="0" smtClean="0">
                <a:solidFill>
                  <a:srgbClr val="333333"/>
                </a:solidFill>
              </a:rPr>
              <a:t>per rispetto dei loro volti.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7104112" y="3645024"/>
            <a:ext cx="720080" cy="86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240016" y="5029679"/>
            <a:ext cx="576064" cy="487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75598" y="188640"/>
            <a:ext cx="544080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 smtClean="0">
                <a:ea typeface="Calibri" panose="020F0502020204030204" pitchFamily="34" charset="0"/>
              </a:rPr>
              <a:t>Il bimbo </a:t>
            </a:r>
            <a:r>
              <a:rPr lang="it-IT" sz="2000" b="1" dirty="0" smtClean="0">
                <a:ea typeface="Calibri" panose="020F0502020204030204" pitchFamily="34" charset="0"/>
              </a:rPr>
              <a:t>Maometto</a:t>
            </a:r>
            <a:r>
              <a:rPr lang="it-IT" sz="2000" dirty="0" smtClean="0">
                <a:ea typeface="Calibri" panose="020F0502020204030204" pitchFamily="34" charset="0"/>
              </a:rPr>
              <a:t> </a:t>
            </a:r>
            <a:r>
              <a:rPr lang="it-IT" sz="2000" dirty="0">
                <a:ea typeface="Calibri" panose="020F0502020204030204" pitchFamily="34" charset="0"/>
              </a:rPr>
              <a:t>tra le braccia di sua madre </a:t>
            </a:r>
            <a:endParaRPr lang="it-IT" sz="2000" dirty="0" smtClean="0"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ea typeface="Calibri" panose="020F0502020204030204" pitchFamily="34" charset="0"/>
              </a:rPr>
              <a:t>viene </a:t>
            </a:r>
            <a:r>
              <a:rPr lang="it-IT" sz="2000" dirty="0">
                <a:ea typeface="Calibri" panose="020F0502020204030204" pitchFamily="34" charset="0"/>
              </a:rPr>
              <a:t>mostrato a suo nonno e </a:t>
            </a:r>
            <a:r>
              <a:rPr lang="it-IT" sz="2000" dirty="0" smtClean="0">
                <a:ea typeface="Calibri" panose="020F0502020204030204" pitchFamily="34" charset="0"/>
              </a:rPr>
              <a:t>ai meccani</a:t>
            </a:r>
            <a:r>
              <a:rPr lang="it-IT" sz="2000" dirty="0">
                <a:ea typeface="Calibri" panose="020F0502020204030204" pitchFamily="34" charset="0"/>
              </a:rPr>
              <a:t>. </a:t>
            </a:r>
            <a:endParaRPr lang="it-IT" sz="2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98" y="1340768"/>
            <a:ext cx="544080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5390" y="594378"/>
            <a:ext cx="10981220" cy="56692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Fin da </a:t>
            </a:r>
            <a:r>
              <a:rPr lang="it-IT" altLang="it-IT" sz="2800" dirty="0"/>
              <a:t>giovane Maometto </a:t>
            </a:r>
            <a:r>
              <a:rPr lang="it-IT" altLang="it-IT" sz="2800" dirty="0" smtClean="0"/>
              <a:t>partecipava </a:t>
            </a:r>
            <a:r>
              <a:rPr lang="it-IT" altLang="it-IT" sz="2800" smtClean="0"/>
              <a:t>alle carovane </a:t>
            </a:r>
            <a:r>
              <a:rPr lang="it-IT" altLang="it-IT" sz="2800" dirty="0" smtClean="0"/>
              <a:t>commerciali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che gli permisero di conoscere gli ebrei e i cristiani nestoriani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q</a:t>
            </a:r>
            <a:r>
              <a:rPr lang="it-IT" altLang="it-IT" sz="2800" dirty="0" smtClean="0"/>
              <a:t>uelli che, in Gesù, separavano la natura umana da quella divina.</a:t>
            </a:r>
            <a:endParaRPr lang="it-IT" altLang="it-IT" sz="2800" dirty="0"/>
          </a:p>
          <a:p>
            <a:pPr algn="ctr">
              <a:lnSpc>
                <a:spcPct val="150000"/>
              </a:lnSpc>
              <a:buFontTx/>
              <a:buNone/>
            </a:pPr>
            <a:endParaRPr lang="it-IT" altLang="it-IT" sz="1600" dirty="0" smtClean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F</a:t>
            </a:r>
            <a:r>
              <a:rPr lang="it-IT" altLang="it-IT" sz="2800" dirty="0" smtClean="0"/>
              <a:t>u </a:t>
            </a:r>
            <a:r>
              <a:rPr lang="it-IT" altLang="it-IT" sz="2800" dirty="0"/>
              <a:t>scelto come agente d'affari da una ricca vedova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di nome </a:t>
            </a:r>
            <a:r>
              <a:rPr lang="it-IT" sz="2800" b="1" dirty="0" err="1" smtClean="0"/>
              <a:t>Khadija</a:t>
            </a:r>
            <a:r>
              <a:rPr lang="it-IT" sz="2800" dirty="0" smtClean="0"/>
              <a:t> (</a:t>
            </a:r>
            <a:r>
              <a:rPr lang="it-IT" sz="2800" i="1" dirty="0" err="1" smtClean="0"/>
              <a:t>Cadigia</a:t>
            </a:r>
            <a:r>
              <a:rPr lang="it-IT" sz="2800" dirty="0" smtClean="0"/>
              <a:t>)</a:t>
            </a:r>
            <a:r>
              <a:rPr lang="it-IT" altLang="it-IT" sz="2800" dirty="0" smtClean="0"/>
              <a:t>, che </a:t>
            </a:r>
            <a:r>
              <a:rPr lang="it-IT" altLang="it-IT" sz="2800" dirty="0"/>
              <a:t>poi la sposò a 25 </a:t>
            </a:r>
            <a:r>
              <a:rPr lang="it-IT" altLang="it-IT" sz="2800" dirty="0" smtClean="0"/>
              <a:t>anni. </a:t>
            </a:r>
            <a:endParaRPr lang="it-IT" altLang="it-IT" sz="2800" dirty="0"/>
          </a:p>
          <a:p>
            <a:pPr algn="ctr">
              <a:lnSpc>
                <a:spcPct val="130000"/>
              </a:lnSpc>
              <a:buFontTx/>
              <a:buNone/>
            </a:pPr>
            <a:endParaRPr lang="it-IT" altLang="it-IT" dirty="0"/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Quando </a:t>
            </a:r>
            <a:r>
              <a:rPr lang="it-IT" sz="2800" dirty="0" err="1" smtClean="0"/>
              <a:t>Khadija</a:t>
            </a:r>
            <a:r>
              <a:rPr lang="it-IT" altLang="it-IT" sz="2800" dirty="0" smtClean="0"/>
              <a:t> </a:t>
            </a:r>
            <a:r>
              <a:rPr lang="it-IT" altLang="it-IT" sz="2800" dirty="0"/>
              <a:t>morì,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dirty="0"/>
              <a:t>Maometto </a:t>
            </a:r>
            <a:r>
              <a:rPr lang="it-IT" altLang="it-IT" sz="2800" dirty="0" smtClean="0"/>
              <a:t>ebbe ulteriori mogli </a:t>
            </a:r>
            <a:r>
              <a:rPr lang="it-IT" altLang="it-IT" sz="2800" dirty="0"/>
              <a:t>e </a:t>
            </a:r>
            <a:r>
              <a:rPr lang="it-IT" altLang="it-IT" sz="2800" dirty="0" smtClean="0"/>
              <a:t>figlie</a:t>
            </a:r>
            <a:r>
              <a:rPr lang="it-IT" altLang="it-IT" sz="2800" dirty="0"/>
              <a:t>. </a:t>
            </a:r>
          </a:p>
          <a:p>
            <a:pPr>
              <a:lnSpc>
                <a:spcPct val="150000"/>
              </a:lnSpc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369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5058</TotalTime>
  <Words>1762</Words>
  <Application>Microsoft Office PowerPoint</Application>
  <PresentationFormat>Widescreen</PresentationFormat>
  <Paragraphs>319</Paragraphs>
  <Slides>43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Wingdings</vt:lpstr>
      <vt:lpstr>Struttura predefinita</vt:lpstr>
      <vt:lpstr>Presentazione standard di PowerPoint</vt:lpstr>
      <vt:lpstr>Vita di Maometto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L’islam  presentazione  di Claudio Gobbetti</dc:title>
  <dc:creator>Claudio</dc:creator>
  <cp:lastModifiedBy>PC Claudio</cp:lastModifiedBy>
  <cp:revision>252</cp:revision>
  <dcterms:created xsi:type="dcterms:W3CDTF">2012-04-09T14:59:39Z</dcterms:created>
  <dcterms:modified xsi:type="dcterms:W3CDTF">2021-03-10T00:21:15Z</dcterms:modified>
</cp:coreProperties>
</file>